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5" r:id="rId2"/>
    <p:sldId id="261" r:id="rId3"/>
    <p:sldId id="257" r:id="rId4"/>
    <p:sldId id="258" r:id="rId5"/>
    <p:sldId id="263" r:id="rId6"/>
    <p:sldId id="264" r:id="rId7"/>
    <p:sldId id="265" r:id="rId8"/>
    <p:sldId id="266" r:id="rId9"/>
    <p:sldId id="267" r:id="rId10"/>
    <p:sldId id="268" r:id="rId11"/>
    <p:sldId id="269" r:id="rId12"/>
    <p:sldId id="270" r:id="rId13"/>
    <p:sldId id="271" r:id="rId14"/>
    <p:sldId id="272" r:id="rId15"/>
    <p:sldId id="273"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7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AB5660-AD19-4F33-A215-8D48CF25B8ED}"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F6ED5C30-9FCE-4E27-B6F0-0A3032D3B865}">
      <dgm:prSet phldrT="[Text]"/>
      <dgm:spPr/>
      <dgm:t>
        <a:bodyPr/>
        <a:lstStyle/>
        <a:p>
          <a:r>
            <a:rPr lang="en-US" dirty="0" smtClean="0"/>
            <a:t>Predictive Analytics</a:t>
          </a:r>
          <a:endParaRPr lang="en-US" dirty="0"/>
        </a:p>
      </dgm:t>
    </dgm:pt>
    <dgm:pt modelId="{6E954F37-5942-461F-97A2-C76E4C38D01D}" type="parTrans" cxnId="{418ED0D9-C225-45B5-9D39-82D82E95F7C7}">
      <dgm:prSet/>
      <dgm:spPr/>
      <dgm:t>
        <a:bodyPr/>
        <a:lstStyle/>
        <a:p>
          <a:endParaRPr lang="en-US"/>
        </a:p>
      </dgm:t>
    </dgm:pt>
    <dgm:pt modelId="{43FDD2B9-43EB-44D7-8A45-33848DA0BBB7}" type="sibTrans" cxnId="{418ED0D9-C225-45B5-9D39-82D82E95F7C7}">
      <dgm:prSet/>
      <dgm:spPr/>
      <dgm:t>
        <a:bodyPr/>
        <a:lstStyle/>
        <a:p>
          <a:endParaRPr lang="en-US"/>
        </a:p>
      </dgm:t>
    </dgm:pt>
    <dgm:pt modelId="{E9B84462-8085-47CF-A82D-A39D5D38D045}">
      <dgm:prSet phldrT="[Text]"/>
      <dgm:spPr/>
      <dgm:t>
        <a:bodyPr/>
        <a:lstStyle/>
        <a:p>
          <a:r>
            <a:rPr lang="en-US" dirty="0" smtClean="0"/>
            <a:t>Reporting</a:t>
          </a:r>
          <a:endParaRPr lang="en-US" dirty="0"/>
        </a:p>
      </dgm:t>
    </dgm:pt>
    <dgm:pt modelId="{6E4EAE41-8D4D-4894-AF8B-6FC73428AE31}" type="parTrans" cxnId="{4648C168-FDAF-4CFD-8824-B10E1BAE5241}">
      <dgm:prSet/>
      <dgm:spPr/>
      <dgm:t>
        <a:bodyPr/>
        <a:lstStyle/>
        <a:p>
          <a:endParaRPr lang="en-US"/>
        </a:p>
      </dgm:t>
    </dgm:pt>
    <dgm:pt modelId="{2AB08AE4-452E-49DC-8A5C-B67B0DBF0FBD}" type="sibTrans" cxnId="{4648C168-FDAF-4CFD-8824-B10E1BAE5241}">
      <dgm:prSet/>
      <dgm:spPr/>
      <dgm:t>
        <a:bodyPr/>
        <a:lstStyle/>
        <a:p>
          <a:endParaRPr lang="en-US"/>
        </a:p>
      </dgm:t>
    </dgm:pt>
    <dgm:pt modelId="{4668C207-FEAF-4334-8687-E7A28732F104}">
      <dgm:prSet phldrT="[Text]"/>
      <dgm:spPr/>
      <dgm:t>
        <a:bodyPr/>
        <a:lstStyle/>
        <a:p>
          <a:r>
            <a:rPr lang="en-US" dirty="0" smtClean="0"/>
            <a:t>Data Warehousing</a:t>
          </a:r>
          <a:endParaRPr lang="en-US" dirty="0"/>
        </a:p>
      </dgm:t>
    </dgm:pt>
    <dgm:pt modelId="{86812DF4-9208-4010-8187-108268AD01F9}" type="parTrans" cxnId="{CF3AF9E4-4D88-4663-A814-929A43F6D0DC}">
      <dgm:prSet/>
      <dgm:spPr/>
      <dgm:t>
        <a:bodyPr/>
        <a:lstStyle/>
        <a:p>
          <a:endParaRPr lang="en-US"/>
        </a:p>
      </dgm:t>
    </dgm:pt>
    <dgm:pt modelId="{D36B666E-7985-46EA-AF65-B54AFB29666E}" type="sibTrans" cxnId="{CF3AF9E4-4D88-4663-A814-929A43F6D0DC}">
      <dgm:prSet/>
      <dgm:spPr/>
      <dgm:t>
        <a:bodyPr/>
        <a:lstStyle/>
        <a:p>
          <a:endParaRPr lang="en-US"/>
        </a:p>
      </dgm:t>
    </dgm:pt>
    <dgm:pt modelId="{E35141EF-5288-48BD-AF92-F34A9FE3E3F1}" type="pres">
      <dgm:prSet presAssocID="{7BAB5660-AD19-4F33-A215-8D48CF25B8ED}" presName="Name0" presStyleCnt="0">
        <dgm:presLayoutVars>
          <dgm:dir/>
          <dgm:resizeHandles val="exact"/>
        </dgm:presLayoutVars>
      </dgm:prSet>
      <dgm:spPr/>
      <dgm:t>
        <a:bodyPr/>
        <a:lstStyle/>
        <a:p>
          <a:endParaRPr lang="en-US"/>
        </a:p>
      </dgm:t>
    </dgm:pt>
    <dgm:pt modelId="{6B1D7149-FBFE-4428-9410-041001627A9E}" type="pres">
      <dgm:prSet presAssocID="{F6ED5C30-9FCE-4E27-B6F0-0A3032D3B865}" presName="node" presStyleLbl="node1" presStyleIdx="0" presStyleCnt="3">
        <dgm:presLayoutVars>
          <dgm:bulletEnabled val="1"/>
        </dgm:presLayoutVars>
      </dgm:prSet>
      <dgm:spPr/>
      <dgm:t>
        <a:bodyPr/>
        <a:lstStyle/>
        <a:p>
          <a:endParaRPr lang="en-US"/>
        </a:p>
      </dgm:t>
    </dgm:pt>
    <dgm:pt modelId="{0FD0A45B-3EBF-4F8B-A236-2E1D6ED244A0}" type="pres">
      <dgm:prSet presAssocID="{43FDD2B9-43EB-44D7-8A45-33848DA0BBB7}" presName="sibTrans" presStyleLbl="sibTrans2D1" presStyleIdx="0" presStyleCnt="3"/>
      <dgm:spPr/>
      <dgm:t>
        <a:bodyPr/>
        <a:lstStyle/>
        <a:p>
          <a:endParaRPr lang="en-US"/>
        </a:p>
      </dgm:t>
    </dgm:pt>
    <dgm:pt modelId="{49CB37F0-D9A8-4C9E-B3D5-6C653F3DF6E1}" type="pres">
      <dgm:prSet presAssocID="{43FDD2B9-43EB-44D7-8A45-33848DA0BBB7}" presName="connectorText" presStyleLbl="sibTrans2D1" presStyleIdx="0" presStyleCnt="3"/>
      <dgm:spPr/>
      <dgm:t>
        <a:bodyPr/>
        <a:lstStyle/>
        <a:p>
          <a:endParaRPr lang="en-US"/>
        </a:p>
      </dgm:t>
    </dgm:pt>
    <dgm:pt modelId="{A2D04DE3-F545-4DC5-AA32-7B2E8C033D63}" type="pres">
      <dgm:prSet presAssocID="{E9B84462-8085-47CF-A82D-A39D5D38D045}" presName="node" presStyleLbl="node1" presStyleIdx="1" presStyleCnt="3">
        <dgm:presLayoutVars>
          <dgm:bulletEnabled val="1"/>
        </dgm:presLayoutVars>
      </dgm:prSet>
      <dgm:spPr/>
      <dgm:t>
        <a:bodyPr/>
        <a:lstStyle/>
        <a:p>
          <a:endParaRPr lang="en-US"/>
        </a:p>
      </dgm:t>
    </dgm:pt>
    <dgm:pt modelId="{9D09A2F8-8BBC-4AFD-B581-CBD27E2CAEA0}" type="pres">
      <dgm:prSet presAssocID="{2AB08AE4-452E-49DC-8A5C-B67B0DBF0FBD}" presName="sibTrans" presStyleLbl="sibTrans2D1" presStyleIdx="1" presStyleCnt="3"/>
      <dgm:spPr/>
      <dgm:t>
        <a:bodyPr/>
        <a:lstStyle/>
        <a:p>
          <a:endParaRPr lang="en-US"/>
        </a:p>
      </dgm:t>
    </dgm:pt>
    <dgm:pt modelId="{E89416D0-840A-4EA0-B476-AA8B322CB23B}" type="pres">
      <dgm:prSet presAssocID="{2AB08AE4-452E-49DC-8A5C-B67B0DBF0FBD}" presName="connectorText" presStyleLbl="sibTrans2D1" presStyleIdx="1" presStyleCnt="3"/>
      <dgm:spPr/>
      <dgm:t>
        <a:bodyPr/>
        <a:lstStyle/>
        <a:p>
          <a:endParaRPr lang="en-US"/>
        </a:p>
      </dgm:t>
    </dgm:pt>
    <dgm:pt modelId="{47EAFDA6-B734-4CD7-A1A1-BB033EA9D1A1}" type="pres">
      <dgm:prSet presAssocID="{4668C207-FEAF-4334-8687-E7A28732F104}" presName="node" presStyleLbl="node1" presStyleIdx="2" presStyleCnt="3">
        <dgm:presLayoutVars>
          <dgm:bulletEnabled val="1"/>
        </dgm:presLayoutVars>
      </dgm:prSet>
      <dgm:spPr/>
      <dgm:t>
        <a:bodyPr/>
        <a:lstStyle/>
        <a:p>
          <a:endParaRPr lang="en-US"/>
        </a:p>
      </dgm:t>
    </dgm:pt>
    <dgm:pt modelId="{88C53862-B7C4-4A73-BB26-6E604D781A51}" type="pres">
      <dgm:prSet presAssocID="{D36B666E-7985-46EA-AF65-B54AFB29666E}" presName="sibTrans" presStyleLbl="sibTrans2D1" presStyleIdx="2" presStyleCnt="3"/>
      <dgm:spPr/>
      <dgm:t>
        <a:bodyPr/>
        <a:lstStyle/>
        <a:p>
          <a:endParaRPr lang="en-US"/>
        </a:p>
      </dgm:t>
    </dgm:pt>
    <dgm:pt modelId="{CAC428AD-D126-429F-BA34-AB4211163F13}" type="pres">
      <dgm:prSet presAssocID="{D36B666E-7985-46EA-AF65-B54AFB29666E}" presName="connectorText" presStyleLbl="sibTrans2D1" presStyleIdx="2" presStyleCnt="3"/>
      <dgm:spPr/>
      <dgm:t>
        <a:bodyPr/>
        <a:lstStyle/>
        <a:p>
          <a:endParaRPr lang="en-US"/>
        </a:p>
      </dgm:t>
    </dgm:pt>
  </dgm:ptLst>
  <dgm:cxnLst>
    <dgm:cxn modelId="{DADD24CA-CCED-48AA-B76E-2F3DCC2F1BAB}" type="presOf" srcId="{4668C207-FEAF-4334-8687-E7A28732F104}" destId="{47EAFDA6-B734-4CD7-A1A1-BB033EA9D1A1}" srcOrd="0" destOrd="0" presId="urn:microsoft.com/office/officeart/2005/8/layout/cycle7"/>
    <dgm:cxn modelId="{4C2C769B-6D64-48BE-A816-6F928E2AEF51}" type="presOf" srcId="{2AB08AE4-452E-49DC-8A5C-B67B0DBF0FBD}" destId="{9D09A2F8-8BBC-4AFD-B581-CBD27E2CAEA0}" srcOrd="0" destOrd="0" presId="urn:microsoft.com/office/officeart/2005/8/layout/cycle7"/>
    <dgm:cxn modelId="{4648C168-FDAF-4CFD-8824-B10E1BAE5241}" srcId="{7BAB5660-AD19-4F33-A215-8D48CF25B8ED}" destId="{E9B84462-8085-47CF-A82D-A39D5D38D045}" srcOrd="1" destOrd="0" parTransId="{6E4EAE41-8D4D-4894-AF8B-6FC73428AE31}" sibTransId="{2AB08AE4-452E-49DC-8A5C-B67B0DBF0FBD}"/>
    <dgm:cxn modelId="{3CF2E99C-F878-48E9-878D-9373D02BEC4C}" type="presOf" srcId="{43FDD2B9-43EB-44D7-8A45-33848DA0BBB7}" destId="{49CB37F0-D9A8-4C9E-B3D5-6C653F3DF6E1}" srcOrd="1" destOrd="0" presId="urn:microsoft.com/office/officeart/2005/8/layout/cycle7"/>
    <dgm:cxn modelId="{DC055B57-8043-4771-B61B-E13B37C59504}" type="presOf" srcId="{D36B666E-7985-46EA-AF65-B54AFB29666E}" destId="{CAC428AD-D126-429F-BA34-AB4211163F13}" srcOrd="1" destOrd="0" presId="urn:microsoft.com/office/officeart/2005/8/layout/cycle7"/>
    <dgm:cxn modelId="{418ED0D9-C225-45B5-9D39-82D82E95F7C7}" srcId="{7BAB5660-AD19-4F33-A215-8D48CF25B8ED}" destId="{F6ED5C30-9FCE-4E27-B6F0-0A3032D3B865}" srcOrd="0" destOrd="0" parTransId="{6E954F37-5942-461F-97A2-C76E4C38D01D}" sibTransId="{43FDD2B9-43EB-44D7-8A45-33848DA0BBB7}"/>
    <dgm:cxn modelId="{A9A8F850-6FB2-462A-8460-8C047A81E67D}" type="presOf" srcId="{2AB08AE4-452E-49DC-8A5C-B67B0DBF0FBD}" destId="{E89416D0-840A-4EA0-B476-AA8B322CB23B}" srcOrd="1" destOrd="0" presId="urn:microsoft.com/office/officeart/2005/8/layout/cycle7"/>
    <dgm:cxn modelId="{CF3AF9E4-4D88-4663-A814-929A43F6D0DC}" srcId="{7BAB5660-AD19-4F33-A215-8D48CF25B8ED}" destId="{4668C207-FEAF-4334-8687-E7A28732F104}" srcOrd="2" destOrd="0" parTransId="{86812DF4-9208-4010-8187-108268AD01F9}" sibTransId="{D36B666E-7985-46EA-AF65-B54AFB29666E}"/>
    <dgm:cxn modelId="{9FACAAB1-8FCE-4159-B944-EF3AAADB6123}" type="presOf" srcId="{F6ED5C30-9FCE-4E27-B6F0-0A3032D3B865}" destId="{6B1D7149-FBFE-4428-9410-041001627A9E}" srcOrd="0" destOrd="0" presId="urn:microsoft.com/office/officeart/2005/8/layout/cycle7"/>
    <dgm:cxn modelId="{D86E4828-E33D-4DD2-8816-E363E2FFBBF4}" type="presOf" srcId="{7BAB5660-AD19-4F33-A215-8D48CF25B8ED}" destId="{E35141EF-5288-48BD-AF92-F34A9FE3E3F1}" srcOrd="0" destOrd="0" presId="urn:microsoft.com/office/officeart/2005/8/layout/cycle7"/>
    <dgm:cxn modelId="{15D5EBF4-E0E8-47E3-B48B-E535BD70A2E1}" type="presOf" srcId="{D36B666E-7985-46EA-AF65-B54AFB29666E}" destId="{88C53862-B7C4-4A73-BB26-6E604D781A51}" srcOrd="0" destOrd="0" presId="urn:microsoft.com/office/officeart/2005/8/layout/cycle7"/>
    <dgm:cxn modelId="{08165F98-F82A-4C5C-A600-3975BED2F367}" type="presOf" srcId="{E9B84462-8085-47CF-A82D-A39D5D38D045}" destId="{A2D04DE3-F545-4DC5-AA32-7B2E8C033D63}" srcOrd="0" destOrd="0" presId="urn:microsoft.com/office/officeart/2005/8/layout/cycle7"/>
    <dgm:cxn modelId="{4122C375-27AA-4B91-BC99-891D670552B2}" type="presOf" srcId="{43FDD2B9-43EB-44D7-8A45-33848DA0BBB7}" destId="{0FD0A45B-3EBF-4F8B-A236-2E1D6ED244A0}" srcOrd="0" destOrd="0" presId="urn:microsoft.com/office/officeart/2005/8/layout/cycle7"/>
    <dgm:cxn modelId="{C249579B-4372-44F7-A2D2-2156388CCA6D}" type="presParOf" srcId="{E35141EF-5288-48BD-AF92-F34A9FE3E3F1}" destId="{6B1D7149-FBFE-4428-9410-041001627A9E}" srcOrd="0" destOrd="0" presId="urn:microsoft.com/office/officeart/2005/8/layout/cycle7"/>
    <dgm:cxn modelId="{2E2E62A5-6BF2-48E8-825E-B9303F6CAB77}" type="presParOf" srcId="{E35141EF-5288-48BD-AF92-F34A9FE3E3F1}" destId="{0FD0A45B-3EBF-4F8B-A236-2E1D6ED244A0}" srcOrd="1" destOrd="0" presId="urn:microsoft.com/office/officeart/2005/8/layout/cycle7"/>
    <dgm:cxn modelId="{E13E1091-4B13-4554-B1F5-0E6FBE0D2DB6}" type="presParOf" srcId="{0FD0A45B-3EBF-4F8B-A236-2E1D6ED244A0}" destId="{49CB37F0-D9A8-4C9E-B3D5-6C653F3DF6E1}" srcOrd="0" destOrd="0" presId="urn:microsoft.com/office/officeart/2005/8/layout/cycle7"/>
    <dgm:cxn modelId="{B5AF9DB9-60F8-4CEC-9300-9E0D735934C4}" type="presParOf" srcId="{E35141EF-5288-48BD-AF92-F34A9FE3E3F1}" destId="{A2D04DE3-F545-4DC5-AA32-7B2E8C033D63}" srcOrd="2" destOrd="0" presId="urn:microsoft.com/office/officeart/2005/8/layout/cycle7"/>
    <dgm:cxn modelId="{2A78CEE8-3199-4E79-B7C3-7D45E6838780}" type="presParOf" srcId="{E35141EF-5288-48BD-AF92-F34A9FE3E3F1}" destId="{9D09A2F8-8BBC-4AFD-B581-CBD27E2CAEA0}" srcOrd="3" destOrd="0" presId="urn:microsoft.com/office/officeart/2005/8/layout/cycle7"/>
    <dgm:cxn modelId="{095DA29F-F93E-4A63-890B-4B3C7945675E}" type="presParOf" srcId="{9D09A2F8-8BBC-4AFD-B581-CBD27E2CAEA0}" destId="{E89416D0-840A-4EA0-B476-AA8B322CB23B}" srcOrd="0" destOrd="0" presId="urn:microsoft.com/office/officeart/2005/8/layout/cycle7"/>
    <dgm:cxn modelId="{99113E6B-E20F-4AF1-94E5-2D61D7BE6780}" type="presParOf" srcId="{E35141EF-5288-48BD-AF92-F34A9FE3E3F1}" destId="{47EAFDA6-B734-4CD7-A1A1-BB033EA9D1A1}" srcOrd="4" destOrd="0" presId="urn:microsoft.com/office/officeart/2005/8/layout/cycle7"/>
    <dgm:cxn modelId="{6509F9FA-DDEF-4A18-9C73-A0864E4771EF}" type="presParOf" srcId="{E35141EF-5288-48BD-AF92-F34A9FE3E3F1}" destId="{88C53862-B7C4-4A73-BB26-6E604D781A51}" srcOrd="5" destOrd="0" presId="urn:microsoft.com/office/officeart/2005/8/layout/cycle7"/>
    <dgm:cxn modelId="{C6E6480A-AE9F-445D-B238-29334AD3B877}" type="presParOf" srcId="{88C53862-B7C4-4A73-BB26-6E604D781A51}" destId="{CAC428AD-D126-429F-BA34-AB4211163F13}"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38E663-6361-46C2-8FA4-3EBB9DDD7E58}"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CD38B9D6-254F-4C5D-8CCC-E4346C69CF26}">
      <dgm:prSet phldrT="[Text]"/>
      <dgm:spPr/>
      <dgm:t>
        <a:bodyPr/>
        <a:lstStyle/>
        <a:p>
          <a:r>
            <a:rPr lang="en-US"/>
            <a:t>Essential  Tools</a:t>
          </a:r>
        </a:p>
        <a:p>
          <a:r>
            <a:rPr lang="en-US"/>
            <a:t>for</a:t>
          </a:r>
        </a:p>
        <a:p>
          <a:r>
            <a:rPr lang="en-US"/>
            <a:t>Predictive Analytics</a:t>
          </a:r>
        </a:p>
      </dgm:t>
    </dgm:pt>
    <dgm:pt modelId="{DC36243F-92A7-442F-AA57-819176D1A444}" type="parTrans" cxnId="{921E1F5B-7688-446E-B4BB-C29FB044E3FC}">
      <dgm:prSet/>
      <dgm:spPr/>
      <dgm:t>
        <a:bodyPr/>
        <a:lstStyle/>
        <a:p>
          <a:endParaRPr lang="en-US"/>
        </a:p>
      </dgm:t>
    </dgm:pt>
    <dgm:pt modelId="{A723BE60-ACB0-4D8F-BE9E-3F77F1A2A439}" type="sibTrans" cxnId="{921E1F5B-7688-446E-B4BB-C29FB044E3FC}">
      <dgm:prSet/>
      <dgm:spPr/>
      <dgm:t>
        <a:bodyPr/>
        <a:lstStyle/>
        <a:p>
          <a:endParaRPr lang="en-US"/>
        </a:p>
      </dgm:t>
    </dgm:pt>
    <dgm:pt modelId="{131A94E0-4A6D-49EC-B3F9-B8D67D3EBFA7}">
      <dgm:prSet phldrT="[Text]"/>
      <dgm:spPr/>
      <dgm:t>
        <a:bodyPr/>
        <a:lstStyle/>
        <a:p>
          <a:r>
            <a:rPr lang="en-US" dirty="0" smtClean="0"/>
            <a:t>Generalized</a:t>
          </a:r>
        </a:p>
        <a:p>
          <a:r>
            <a:rPr lang="en-US" dirty="0" smtClean="0"/>
            <a:t>Linear</a:t>
          </a:r>
        </a:p>
        <a:p>
          <a:r>
            <a:rPr lang="en-US" dirty="0" smtClean="0"/>
            <a:t>Modeling</a:t>
          </a:r>
          <a:endParaRPr lang="en-US" dirty="0"/>
        </a:p>
      </dgm:t>
    </dgm:pt>
    <dgm:pt modelId="{51C0C39B-5D1A-49E4-913F-AACD5C2FFAB5}" type="parTrans" cxnId="{16E3CCB9-53EB-4E52-8BDA-0A588A065F9F}">
      <dgm:prSet/>
      <dgm:spPr/>
      <dgm:t>
        <a:bodyPr/>
        <a:lstStyle/>
        <a:p>
          <a:endParaRPr lang="en-US"/>
        </a:p>
      </dgm:t>
    </dgm:pt>
    <dgm:pt modelId="{41231D0E-24E2-4FAF-B712-8692F6FD5546}" type="sibTrans" cxnId="{16E3CCB9-53EB-4E52-8BDA-0A588A065F9F}">
      <dgm:prSet/>
      <dgm:spPr/>
      <dgm:t>
        <a:bodyPr/>
        <a:lstStyle/>
        <a:p>
          <a:endParaRPr lang="en-US"/>
        </a:p>
      </dgm:t>
    </dgm:pt>
    <dgm:pt modelId="{392FA031-A8E3-4E03-8F1F-A56A2CBCCCE6}">
      <dgm:prSet phldrT="[Text]"/>
      <dgm:spPr/>
      <dgm:t>
        <a:bodyPr/>
        <a:lstStyle/>
        <a:p>
          <a:r>
            <a:rPr lang="en-US"/>
            <a:t>Time Series Analysis</a:t>
          </a:r>
        </a:p>
      </dgm:t>
    </dgm:pt>
    <dgm:pt modelId="{DE87459F-F4AD-4B21-9B2B-5EFB32B6DD3C}" type="parTrans" cxnId="{48E854BC-B2C7-4C9E-A6C0-A7DC820D1A76}">
      <dgm:prSet/>
      <dgm:spPr/>
      <dgm:t>
        <a:bodyPr/>
        <a:lstStyle/>
        <a:p>
          <a:endParaRPr lang="en-US"/>
        </a:p>
      </dgm:t>
    </dgm:pt>
    <dgm:pt modelId="{5589776D-30F5-40AF-9AB6-21D3F6A266D2}" type="sibTrans" cxnId="{48E854BC-B2C7-4C9E-A6C0-A7DC820D1A76}">
      <dgm:prSet/>
      <dgm:spPr/>
      <dgm:t>
        <a:bodyPr/>
        <a:lstStyle/>
        <a:p>
          <a:endParaRPr lang="en-US"/>
        </a:p>
      </dgm:t>
    </dgm:pt>
    <dgm:pt modelId="{B2E7E9C8-766A-48F3-82AD-95AB06A51A84}">
      <dgm:prSet phldrT="[Text]"/>
      <dgm:spPr/>
      <dgm:t>
        <a:bodyPr/>
        <a:lstStyle/>
        <a:p>
          <a:r>
            <a:rPr lang="en-US"/>
            <a:t>Applied Multivariate Analysis</a:t>
          </a:r>
        </a:p>
      </dgm:t>
    </dgm:pt>
    <dgm:pt modelId="{0EDA9F21-1576-4569-B57C-F5F098833CC6}" type="parTrans" cxnId="{95B0F46A-999D-4DFE-8B1F-84AB174087B6}">
      <dgm:prSet/>
      <dgm:spPr/>
      <dgm:t>
        <a:bodyPr/>
        <a:lstStyle/>
        <a:p>
          <a:endParaRPr lang="en-US"/>
        </a:p>
      </dgm:t>
    </dgm:pt>
    <dgm:pt modelId="{451AB579-53DB-44CC-BEBA-FD7AAE033DD0}" type="sibTrans" cxnId="{95B0F46A-999D-4DFE-8B1F-84AB174087B6}">
      <dgm:prSet/>
      <dgm:spPr/>
      <dgm:t>
        <a:bodyPr/>
        <a:lstStyle/>
        <a:p>
          <a:endParaRPr lang="en-US"/>
        </a:p>
      </dgm:t>
    </dgm:pt>
    <dgm:pt modelId="{1CC9C1E4-4B58-4E34-BDDD-EEE98847CBB5}">
      <dgm:prSet phldrT="[Text]"/>
      <dgm:spPr/>
      <dgm:t>
        <a:bodyPr/>
        <a:lstStyle/>
        <a:p>
          <a:r>
            <a:rPr lang="en-US"/>
            <a:t>Machine Learning Tools</a:t>
          </a:r>
        </a:p>
      </dgm:t>
    </dgm:pt>
    <dgm:pt modelId="{4B2AD8B5-4284-4B08-BB64-CB0EB7D0ECA7}" type="parTrans" cxnId="{F842452B-6B6C-4B0E-BC99-E1E42325F7C7}">
      <dgm:prSet/>
      <dgm:spPr/>
      <dgm:t>
        <a:bodyPr/>
        <a:lstStyle/>
        <a:p>
          <a:endParaRPr lang="en-US"/>
        </a:p>
      </dgm:t>
    </dgm:pt>
    <dgm:pt modelId="{62858209-5A23-44F8-BA04-8BF1C8E86F09}" type="sibTrans" cxnId="{F842452B-6B6C-4B0E-BC99-E1E42325F7C7}">
      <dgm:prSet/>
      <dgm:spPr/>
      <dgm:t>
        <a:bodyPr/>
        <a:lstStyle/>
        <a:p>
          <a:endParaRPr lang="en-US"/>
        </a:p>
      </dgm:t>
    </dgm:pt>
    <dgm:pt modelId="{7CAEA84E-622C-40B1-9F3D-11FE9A1C06E2}">
      <dgm:prSet phldrT="[Text]"/>
      <dgm:spPr/>
      <dgm:t>
        <a:bodyPr/>
        <a:lstStyle/>
        <a:p>
          <a:r>
            <a:rPr lang="en-US"/>
            <a:t>Computational Skills </a:t>
          </a:r>
        </a:p>
      </dgm:t>
    </dgm:pt>
    <dgm:pt modelId="{1A855744-C92F-4859-A5E6-5885A154035B}" type="parTrans" cxnId="{CBF43ABA-B764-4609-A30B-BDB9748EA4BF}">
      <dgm:prSet/>
      <dgm:spPr/>
      <dgm:t>
        <a:bodyPr/>
        <a:lstStyle/>
        <a:p>
          <a:endParaRPr lang="en-US"/>
        </a:p>
      </dgm:t>
    </dgm:pt>
    <dgm:pt modelId="{FDB055B7-6219-43EB-8C7C-3A1067040B4A}" type="sibTrans" cxnId="{CBF43ABA-B764-4609-A30B-BDB9748EA4BF}">
      <dgm:prSet/>
      <dgm:spPr/>
      <dgm:t>
        <a:bodyPr/>
        <a:lstStyle/>
        <a:p>
          <a:endParaRPr lang="en-US"/>
        </a:p>
      </dgm:t>
    </dgm:pt>
    <dgm:pt modelId="{782BF88B-8D04-4B14-B418-9EB6860B90ED}">
      <dgm:prSet phldrT="[Text]"/>
      <dgm:spPr/>
      <dgm:t>
        <a:bodyPr/>
        <a:lstStyle/>
        <a:p>
          <a:r>
            <a:rPr lang="en-US"/>
            <a:t>Multiple </a:t>
          </a:r>
        </a:p>
        <a:p>
          <a:r>
            <a:rPr lang="en-US"/>
            <a:t>Regression</a:t>
          </a:r>
        </a:p>
      </dgm:t>
    </dgm:pt>
    <dgm:pt modelId="{48944BA3-F716-4B86-ACC6-768A3F560D82}" type="parTrans" cxnId="{0737AFB5-FE3B-42C0-BC4C-8FB79AF850A3}">
      <dgm:prSet/>
      <dgm:spPr/>
      <dgm:t>
        <a:bodyPr/>
        <a:lstStyle/>
        <a:p>
          <a:endParaRPr lang="en-US"/>
        </a:p>
      </dgm:t>
    </dgm:pt>
    <dgm:pt modelId="{34DC5B4E-AF46-40B2-B14C-7EF609560610}" type="sibTrans" cxnId="{0737AFB5-FE3B-42C0-BC4C-8FB79AF850A3}">
      <dgm:prSet/>
      <dgm:spPr/>
      <dgm:t>
        <a:bodyPr/>
        <a:lstStyle/>
        <a:p>
          <a:endParaRPr lang="en-US"/>
        </a:p>
      </dgm:t>
    </dgm:pt>
    <dgm:pt modelId="{1B9265DB-5F52-440B-930F-34D6F480D012}" type="pres">
      <dgm:prSet presAssocID="{EE38E663-6361-46C2-8FA4-3EBB9DDD7E58}" presName="Name0" presStyleCnt="0">
        <dgm:presLayoutVars>
          <dgm:chMax val="1"/>
          <dgm:chPref val="1"/>
          <dgm:dir/>
          <dgm:animOne val="branch"/>
          <dgm:animLvl val="lvl"/>
        </dgm:presLayoutVars>
      </dgm:prSet>
      <dgm:spPr/>
      <dgm:t>
        <a:bodyPr/>
        <a:lstStyle/>
        <a:p>
          <a:endParaRPr lang="en-US"/>
        </a:p>
      </dgm:t>
    </dgm:pt>
    <dgm:pt modelId="{1F8BEE6D-767D-4D96-99A1-ECD48B3DB147}" type="pres">
      <dgm:prSet presAssocID="{CD38B9D6-254F-4C5D-8CCC-E4346C69CF26}" presName="Parent" presStyleLbl="node0" presStyleIdx="0" presStyleCnt="1">
        <dgm:presLayoutVars>
          <dgm:chMax val="6"/>
          <dgm:chPref val="6"/>
        </dgm:presLayoutVars>
      </dgm:prSet>
      <dgm:spPr/>
      <dgm:t>
        <a:bodyPr/>
        <a:lstStyle/>
        <a:p>
          <a:endParaRPr lang="en-US"/>
        </a:p>
      </dgm:t>
    </dgm:pt>
    <dgm:pt modelId="{6C88D556-D48E-42D9-A5AE-16EEE6EF57B1}" type="pres">
      <dgm:prSet presAssocID="{131A94E0-4A6D-49EC-B3F9-B8D67D3EBFA7}" presName="Accent1" presStyleCnt="0"/>
      <dgm:spPr/>
    </dgm:pt>
    <dgm:pt modelId="{D195CBEB-1A9A-4978-889E-EA89C7ECEC10}" type="pres">
      <dgm:prSet presAssocID="{131A94E0-4A6D-49EC-B3F9-B8D67D3EBFA7}" presName="Accent" presStyleLbl="bgShp" presStyleIdx="0" presStyleCnt="6"/>
      <dgm:spPr/>
    </dgm:pt>
    <dgm:pt modelId="{7CE708DE-671A-4382-B7FE-9070FF1F035D}" type="pres">
      <dgm:prSet presAssocID="{131A94E0-4A6D-49EC-B3F9-B8D67D3EBFA7}" presName="Child1" presStyleLbl="node1" presStyleIdx="0" presStyleCnt="6">
        <dgm:presLayoutVars>
          <dgm:chMax val="0"/>
          <dgm:chPref val="0"/>
          <dgm:bulletEnabled val="1"/>
        </dgm:presLayoutVars>
      </dgm:prSet>
      <dgm:spPr/>
      <dgm:t>
        <a:bodyPr/>
        <a:lstStyle/>
        <a:p>
          <a:endParaRPr lang="en-US"/>
        </a:p>
      </dgm:t>
    </dgm:pt>
    <dgm:pt modelId="{D5B29176-9FE6-4983-B1F2-7B064B2ADCA9}" type="pres">
      <dgm:prSet presAssocID="{392FA031-A8E3-4E03-8F1F-A56A2CBCCCE6}" presName="Accent2" presStyleCnt="0"/>
      <dgm:spPr/>
    </dgm:pt>
    <dgm:pt modelId="{222E4F50-D55A-4CD8-809F-323E0B62C054}" type="pres">
      <dgm:prSet presAssocID="{392FA031-A8E3-4E03-8F1F-A56A2CBCCCE6}" presName="Accent" presStyleLbl="bgShp" presStyleIdx="1" presStyleCnt="6"/>
      <dgm:spPr/>
    </dgm:pt>
    <dgm:pt modelId="{81E9143F-AD32-4B72-B021-9C0B05CA3B54}" type="pres">
      <dgm:prSet presAssocID="{392FA031-A8E3-4E03-8F1F-A56A2CBCCCE6}" presName="Child2" presStyleLbl="node1" presStyleIdx="1" presStyleCnt="6">
        <dgm:presLayoutVars>
          <dgm:chMax val="0"/>
          <dgm:chPref val="0"/>
          <dgm:bulletEnabled val="1"/>
        </dgm:presLayoutVars>
      </dgm:prSet>
      <dgm:spPr/>
      <dgm:t>
        <a:bodyPr/>
        <a:lstStyle/>
        <a:p>
          <a:endParaRPr lang="en-US"/>
        </a:p>
      </dgm:t>
    </dgm:pt>
    <dgm:pt modelId="{E737943B-1709-49B5-B3DF-8F8B80A9C3AC}" type="pres">
      <dgm:prSet presAssocID="{B2E7E9C8-766A-48F3-82AD-95AB06A51A84}" presName="Accent3" presStyleCnt="0"/>
      <dgm:spPr/>
    </dgm:pt>
    <dgm:pt modelId="{4A7C38E0-7035-4CE4-8C63-E1A98F1FB9CB}" type="pres">
      <dgm:prSet presAssocID="{B2E7E9C8-766A-48F3-82AD-95AB06A51A84}" presName="Accent" presStyleLbl="bgShp" presStyleIdx="2" presStyleCnt="6"/>
      <dgm:spPr/>
    </dgm:pt>
    <dgm:pt modelId="{A5D023A1-1D25-46A7-84AC-20E8CEED7399}" type="pres">
      <dgm:prSet presAssocID="{B2E7E9C8-766A-48F3-82AD-95AB06A51A84}" presName="Child3" presStyleLbl="node1" presStyleIdx="2" presStyleCnt="6">
        <dgm:presLayoutVars>
          <dgm:chMax val="0"/>
          <dgm:chPref val="0"/>
          <dgm:bulletEnabled val="1"/>
        </dgm:presLayoutVars>
      </dgm:prSet>
      <dgm:spPr/>
      <dgm:t>
        <a:bodyPr/>
        <a:lstStyle/>
        <a:p>
          <a:endParaRPr lang="en-US"/>
        </a:p>
      </dgm:t>
    </dgm:pt>
    <dgm:pt modelId="{265A082A-9760-4D30-BC10-B4924A3D4C2C}" type="pres">
      <dgm:prSet presAssocID="{1CC9C1E4-4B58-4E34-BDDD-EEE98847CBB5}" presName="Accent4" presStyleCnt="0"/>
      <dgm:spPr/>
    </dgm:pt>
    <dgm:pt modelId="{724B2C08-C1DF-4F64-8F84-DB84026537B7}" type="pres">
      <dgm:prSet presAssocID="{1CC9C1E4-4B58-4E34-BDDD-EEE98847CBB5}" presName="Accent" presStyleLbl="bgShp" presStyleIdx="3" presStyleCnt="6"/>
      <dgm:spPr/>
    </dgm:pt>
    <dgm:pt modelId="{26624629-2615-42AD-8608-E9C5C52B7577}" type="pres">
      <dgm:prSet presAssocID="{1CC9C1E4-4B58-4E34-BDDD-EEE98847CBB5}" presName="Child4" presStyleLbl="node1" presStyleIdx="3" presStyleCnt="6">
        <dgm:presLayoutVars>
          <dgm:chMax val="0"/>
          <dgm:chPref val="0"/>
          <dgm:bulletEnabled val="1"/>
        </dgm:presLayoutVars>
      </dgm:prSet>
      <dgm:spPr/>
      <dgm:t>
        <a:bodyPr/>
        <a:lstStyle/>
        <a:p>
          <a:endParaRPr lang="en-US"/>
        </a:p>
      </dgm:t>
    </dgm:pt>
    <dgm:pt modelId="{048F13CB-A1EB-44CA-A39A-2F97ECE5A16D}" type="pres">
      <dgm:prSet presAssocID="{7CAEA84E-622C-40B1-9F3D-11FE9A1C06E2}" presName="Accent5" presStyleCnt="0"/>
      <dgm:spPr/>
    </dgm:pt>
    <dgm:pt modelId="{F5CAA5A9-7303-4D8D-AAF3-94F5964E3F39}" type="pres">
      <dgm:prSet presAssocID="{7CAEA84E-622C-40B1-9F3D-11FE9A1C06E2}" presName="Accent" presStyleLbl="bgShp" presStyleIdx="4" presStyleCnt="6"/>
      <dgm:spPr/>
    </dgm:pt>
    <dgm:pt modelId="{E96F487E-7173-409A-925D-772A0D810D94}" type="pres">
      <dgm:prSet presAssocID="{7CAEA84E-622C-40B1-9F3D-11FE9A1C06E2}" presName="Child5" presStyleLbl="node1" presStyleIdx="4" presStyleCnt="6">
        <dgm:presLayoutVars>
          <dgm:chMax val="0"/>
          <dgm:chPref val="0"/>
          <dgm:bulletEnabled val="1"/>
        </dgm:presLayoutVars>
      </dgm:prSet>
      <dgm:spPr/>
      <dgm:t>
        <a:bodyPr/>
        <a:lstStyle/>
        <a:p>
          <a:endParaRPr lang="en-US"/>
        </a:p>
      </dgm:t>
    </dgm:pt>
    <dgm:pt modelId="{DD11B164-9020-4C7A-96E1-E0DD31654F9C}" type="pres">
      <dgm:prSet presAssocID="{782BF88B-8D04-4B14-B418-9EB6860B90ED}" presName="Accent6" presStyleCnt="0"/>
      <dgm:spPr/>
    </dgm:pt>
    <dgm:pt modelId="{487476C7-9E9E-49E9-9971-87CD39D3C246}" type="pres">
      <dgm:prSet presAssocID="{782BF88B-8D04-4B14-B418-9EB6860B90ED}" presName="Accent" presStyleLbl="bgShp" presStyleIdx="5" presStyleCnt="6"/>
      <dgm:spPr/>
    </dgm:pt>
    <dgm:pt modelId="{A519ECC4-28B4-4F84-8A03-84927C7936C4}" type="pres">
      <dgm:prSet presAssocID="{782BF88B-8D04-4B14-B418-9EB6860B90ED}" presName="Child6" presStyleLbl="node1" presStyleIdx="5" presStyleCnt="6">
        <dgm:presLayoutVars>
          <dgm:chMax val="0"/>
          <dgm:chPref val="0"/>
          <dgm:bulletEnabled val="1"/>
        </dgm:presLayoutVars>
      </dgm:prSet>
      <dgm:spPr/>
      <dgm:t>
        <a:bodyPr/>
        <a:lstStyle/>
        <a:p>
          <a:endParaRPr lang="en-US"/>
        </a:p>
      </dgm:t>
    </dgm:pt>
  </dgm:ptLst>
  <dgm:cxnLst>
    <dgm:cxn modelId="{486E5AED-B353-4557-9865-C23D8015F6B9}" type="presOf" srcId="{EE38E663-6361-46C2-8FA4-3EBB9DDD7E58}" destId="{1B9265DB-5F52-440B-930F-34D6F480D012}" srcOrd="0" destOrd="0" presId="urn:microsoft.com/office/officeart/2011/layout/HexagonRadial"/>
    <dgm:cxn modelId="{E923CB1E-9714-43FB-910E-8CE1CBB9E683}" type="presOf" srcId="{392FA031-A8E3-4E03-8F1F-A56A2CBCCCE6}" destId="{81E9143F-AD32-4B72-B021-9C0B05CA3B54}" srcOrd="0" destOrd="0" presId="urn:microsoft.com/office/officeart/2011/layout/HexagonRadial"/>
    <dgm:cxn modelId="{921E1F5B-7688-446E-B4BB-C29FB044E3FC}" srcId="{EE38E663-6361-46C2-8FA4-3EBB9DDD7E58}" destId="{CD38B9D6-254F-4C5D-8CCC-E4346C69CF26}" srcOrd="0" destOrd="0" parTransId="{DC36243F-92A7-442F-AA57-819176D1A444}" sibTransId="{A723BE60-ACB0-4D8F-BE9E-3F77F1A2A439}"/>
    <dgm:cxn modelId="{6F1A798F-020D-427E-A850-8BA8E7D198EC}" type="presOf" srcId="{CD38B9D6-254F-4C5D-8CCC-E4346C69CF26}" destId="{1F8BEE6D-767D-4D96-99A1-ECD48B3DB147}" srcOrd="0" destOrd="0" presId="urn:microsoft.com/office/officeart/2011/layout/HexagonRadial"/>
    <dgm:cxn modelId="{CBF43ABA-B764-4609-A30B-BDB9748EA4BF}" srcId="{CD38B9D6-254F-4C5D-8CCC-E4346C69CF26}" destId="{7CAEA84E-622C-40B1-9F3D-11FE9A1C06E2}" srcOrd="4" destOrd="0" parTransId="{1A855744-C92F-4859-A5E6-5885A154035B}" sibTransId="{FDB055B7-6219-43EB-8C7C-3A1067040B4A}"/>
    <dgm:cxn modelId="{48E854BC-B2C7-4C9E-A6C0-A7DC820D1A76}" srcId="{CD38B9D6-254F-4C5D-8CCC-E4346C69CF26}" destId="{392FA031-A8E3-4E03-8F1F-A56A2CBCCCE6}" srcOrd="1" destOrd="0" parTransId="{DE87459F-F4AD-4B21-9B2B-5EFB32B6DD3C}" sibTransId="{5589776D-30F5-40AF-9AB6-21D3F6A266D2}"/>
    <dgm:cxn modelId="{0477E788-D3C4-4017-99EF-758215E6E808}" type="presOf" srcId="{782BF88B-8D04-4B14-B418-9EB6860B90ED}" destId="{A519ECC4-28B4-4F84-8A03-84927C7936C4}" srcOrd="0" destOrd="0" presId="urn:microsoft.com/office/officeart/2011/layout/HexagonRadial"/>
    <dgm:cxn modelId="{95B0F46A-999D-4DFE-8B1F-84AB174087B6}" srcId="{CD38B9D6-254F-4C5D-8CCC-E4346C69CF26}" destId="{B2E7E9C8-766A-48F3-82AD-95AB06A51A84}" srcOrd="2" destOrd="0" parTransId="{0EDA9F21-1576-4569-B57C-F5F098833CC6}" sibTransId="{451AB579-53DB-44CC-BEBA-FD7AAE033DD0}"/>
    <dgm:cxn modelId="{F842452B-6B6C-4B0E-BC99-E1E42325F7C7}" srcId="{CD38B9D6-254F-4C5D-8CCC-E4346C69CF26}" destId="{1CC9C1E4-4B58-4E34-BDDD-EEE98847CBB5}" srcOrd="3" destOrd="0" parTransId="{4B2AD8B5-4284-4B08-BB64-CB0EB7D0ECA7}" sibTransId="{62858209-5A23-44F8-BA04-8BF1C8E86F09}"/>
    <dgm:cxn modelId="{3DCD1D93-E191-4603-8D84-4E4D7C502B93}" type="presOf" srcId="{B2E7E9C8-766A-48F3-82AD-95AB06A51A84}" destId="{A5D023A1-1D25-46A7-84AC-20E8CEED7399}" srcOrd="0" destOrd="0" presId="urn:microsoft.com/office/officeart/2011/layout/HexagonRadial"/>
    <dgm:cxn modelId="{16E3CCB9-53EB-4E52-8BDA-0A588A065F9F}" srcId="{CD38B9D6-254F-4C5D-8CCC-E4346C69CF26}" destId="{131A94E0-4A6D-49EC-B3F9-B8D67D3EBFA7}" srcOrd="0" destOrd="0" parTransId="{51C0C39B-5D1A-49E4-913F-AACD5C2FFAB5}" sibTransId="{41231D0E-24E2-4FAF-B712-8692F6FD5546}"/>
    <dgm:cxn modelId="{0737AFB5-FE3B-42C0-BC4C-8FB79AF850A3}" srcId="{CD38B9D6-254F-4C5D-8CCC-E4346C69CF26}" destId="{782BF88B-8D04-4B14-B418-9EB6860B90ED}" srcOrd="5" destOrd="0" parTransId="{48944BA3-F716-4B86-ACC6-768A3F560D82}" sibTransId="{34DC5B4E-AF46-40B2-B14C-7EF609560610}"/>
    <dgm:cxn modelId="{82D09EDB-7E91-4DE2-8458-F472222F9492}" type="presOf" srcId="{1CC9C1E4-4B58-4E34-BDDD-EEE98847CBB5}" destId="{26624629-2615-42AD-8608-E9C5C52B7577}" srcOrd="0" destOrd="0" presId="urn:microsoft.com/office/officeart/2011/layout/HexagonRadial"/>
    <dgm:cxn modelId="{77E78DB2-D047-4524-877F-270494E5D71B}" type="presOf" srcId="{131A94E0-4A6D-49EC-B3F9-B8D67D3EBFA7}" destId="{7CE708DE-671A-4382-B7FE-9070FF1F035D}" srcOrd="0" destOrd="0" presId="urn:microsoft.com/office/officeart/2011/layout/HexagonRadial"/>
    <dgm:cxn modelId="{83737687-279C-4494-AAC0-7E522E421B24}" type="presOf" srcId="{7CAEA84E-622C-40B1-9F3D-11FE9A1C06E2}" destId="{E96F487E-7173-409A-925D-772A0D810D94}" srcOrd="0" destOrd="0" presId="urn:microsoft.com/office/officeart/2011/layout/HexagonRadial"/>
    <dgm:cxn modelId="{79CC163F-7C4B-4DFE-A1F0-E2F7F5F222B3}" type="presParOf" srcId="{1B9265DB-5F52-440B-930F-34D6F480D012}" destId="{1F8BEE6D-767D-4D96-99A1-ECD48B3DB147}" srcOrd="0" destOrd="0" presId="urn:microsoft.com/office/officeart/2011/layout/HexagonRadial"/>
    <dgm:cxn modelId="{0EB803A4-7B5C-48AB-A2B7-BFB3184E5C1B}" type="presParOf" srcId="{1B9265DB-5F52-440B-930F-34D6F480D012}" destId="{6C88D556-D48E-42D9-A5AE-16EEE6EF57B1}" srcOrd="1" destOrd="0" presId="urn:microsoft.com/office/officeart/2011/layout/HexagonRadial"/>
    <dgm:cxn modelId="{E58A56B1-E37B-4155-9DF1-6F772C8797AE}" type="presParOf" srcId="{6C88D556-D48E-42D9-A5AE-16EEE6EF57B1}" destId="{D195CBEB-1A9A-4978-889E-EA89C7ECEC10}" srcOrd="0" destOrd="0" presId="urn:microsoft.com/office/officeart/2011/layout/HexagonRadial"/>
    <dgm:cxn modelId="{6186B6A4-1A63-4AD8-8525-C53B7E332274}" type="presParOf" srcId="{1B9265DB-5F52-440B-930F-34D6F480D012}" destId="{7CE708DE-671A-4382-B7FE-9070FF1F035D}" srcOrd="2" destOrd="0" presId="urn:microsoft.com/office/officeart/2011/layout/HexagonRadial"/>
    <dgm:cxn modelId="{37124591-818C-41F2-B557-BFFAF4522634}" type="presParOf" srcId="{1B9265DB-5F52-440B-930F-34D6F480D012}" destId="{D5B29176-9FE6-4983-B1F2-7B064B2ADCA9}" srcOrd="3" destOrd="0" presId="urn:microsoft.com/office/officeart/2011/layout/HexagonRadial"/>
    <dgm:cxn modelId="{823425BB-C7F6-4B03-80AF-E53BF9D1462C}" type="presParOf" srcId="{D5B29176-9FE6-4983-B1F2-7B064B2ADCA9}" destId="{222E4F50-D55A-4CD8-809F-323E0B62C054}" srcOrd="0" destOrd="0" presId="urn:microsoft.com/office/officeart/2011/layout/HexagonRadial"/>
    <dgm:cxn modelId="{0604937E-1C18-4B45-88E7-7B30AF429A29}" type="presParOf" srcId="{1B9265DB-5F52-440B-930F-34D6F480D012}" destId="{81E9143F-AD32-4B72-B021-9C0B05CA3B54}" srcOrd="4" destOrd="0" presId="urn:microsoft.com/office/officeart/2011/layout/HexagonRadial"/>
    <dgm:cxn modelId="{13773DF7-A7DC-4FA8-92B1-9E681A501792}" type="presParOf" srcId="{1B9265DB-5F52-440B-930F-34D6F480D012}" destId="{E737943B-1709-49B5-B3DF-8F8B80A9C3AC}" srcOrd="5" destOrd="0" presId="urn:microsoft.com/office/officeart/2011/layout/HexagonRadial"/>
    <dgm:cxn modelId="{5CDD5CB5-72D9-45EF-BBDB-BFD9F2EA8077}" type="presParOf" srcId="{E737943B-1709-49B5-B3DF-8F8B80A9C3AC}" destId="{4A7C38E0-7035-4CE4-8C63-E1A98F1FB9CB}" srcOrd="0" destOrd="0" presId="urn:microsoft.com/office/officeart/2011/layout/HexagonRadial"/>
    <dgm:cxn modelId="{0CD7B755-4CB8-425A-B40C-8F6BFAAB6D22}" type="presParOf" srcId="{1B9265DB-5F52-440B-930F-34D6F480D012}" destId="{A5D023A1-1D25-46A7-84AC-20E8CEED7399}" srcOrd="6" destOrd="0" presId="urn:microsoft.com/office/officeart/2011/layout/HexagonRadial"/>
    <dgm:cxn modelId="{22825322-0E5A-46C6-AB69-6F0EC35F94D9}" type="presParOf" srcId="{1B9265DB-5F52-440B-930F-34D6F480D012}" destId="{265A082A-9760-4D30-BC10-B4924A3D4C2C}" srcOrd="7" destOrd="0" presId="urn:microsoft.com/office/officeart/2011/layout/HexagonRadial"/>
    <dgm:cxn modelId="{4E6B079D-0183-4806-A333-60B43EF912F9}" type="presParOf" srcId="{265A082A-9760-4D30-BC10-B4924A3D4C2C}" destId="{724B2C08-C1DF-4F64-8F84-DB84026537B7}" srcOrd="0" destOrd="0" presId="urn:microsoft.com/office/officeart/2011/layout/HexagonRadial"/>
    <dgm:cxn modelId="{F75E724B-9EA1-4411-9DA7-99DF1F686DFD}" type="presParOf" srcId="{1B9265DB-5F52-440B-930F-34D6F480D012}" destId="{26624629-2615-42AD-8608-E9C5C52B7577}" srcOrd="8" destOrd="0" presId="urn:microsoft.com/office/officeart/2011/layout/HexagonRadial"/>
    <dgm:cxn modelId="{DEEDBB48-38CB-441E-BFC7-46E06BFF1D0D}" type="presParOf" srcId="{1B9265DB-5F52-440B-930F-34D6F480D012}" destId="{048F13CB-A1EB-44CA-A39A-2F97ECE5A16D}" srcOrd="9" destOrd="0" presId="urn:microsoft.com/office/officeart/2011/layout/HexagonRadial"/>
    <dgm:cxn modelId="{9FA6CD28-7462-44B9-B601-1E427CC59519}" type="presParOf" srcId="{048F13CB-A1EB-44CA-A39A-2F97ECE5A16D}" destId="{F5CAA5A9-7303-4D8D-AAF3-94F5964E3F39}" srcOrd="0" destOrd="0" presId="urn:microsoft.com/office/officeart/2011/layout/HexagonRadial"/>
    <dgm:cxn modelId="{7028DD0A-F60E-4377-86BA-863F48C60757}" type="presParOf" srcId="{1B9265DB-5F52-440B-930F-34D6F480D012}" destId="{E96F487E-7173-409A-925D-772A0D810D94}" srcOrd="10" destOrd="0" presId="urn:microsoft.com/office/officeart/2011/layout/HexagonRadial"/>
    <dgm:cxn modelId="{768DA1FA-572E-4EB5-9177-F5EDA927F685}" type="presParOf" srcId="{1B9265DB-5F52-440B-930F-34D6F480D012}" destId="{DD11B164-9020-4C7A-96E1-E0DD31654F9C}" srcOrd="11" destOrd="0" presId="urn:microsoft.com/office/officeart/2011/layout/HexagonRadial"/>
    <dgm:cxn modelId="{49A98400-3D20-45C1-B918-A9A3AF1A7F9E}" type="presParOf" srcId="{DD11B164-9020-4C7A-96E1-E0DD31654F9C}" destId="{487476C7-9E9E-49E9-9971-87CD39D3C246}" srcOrd="0" destOrd="0" presId="urn:microsoft.com/office/officeart/2011/layout/HexagonRadial"/>
    <dgm:cxn modelId="{D0983714-4EE8-44A4-A668-43ADE244A789}" type="presParOf" srcId="{1B9265DB-5F52-440B-930F-34D6F480D012}" destId="{A519ECC4-28B4-4F84-8A03-84927C7936C4}"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215591-4854-42EC-87C1-4E1BBA95CB2E}" type="doc">
      <dgm:prSet loTypeId="urn:microsoft.com/office/officeart/2011/layout/InterconnectedBlockProcess" loCatId="process" qsTypeId="urn:microsoft.com/office/officeart/2005/8/quickstyle/simple1" qsCatId="simple" csTypeId="urn:microsoft.com/office/officeart/2005/8/colors/accent1_2" csCatId="accent1" phldr="1"/>
      <dgm:spPr/>
      <dgm:t>
        <a:bodyPr/>
        <a:lstStyle/>
        <a:p>
          <a:endParaRPr lang="en-US"/>
        </a:p>
      </dgm:t>
    </dgm:pt>
    <dgm:pt modelId="{5CCF144D-9D3C-4A9D-88F5-1B59502AB0DD}">
      <dgm:prSet phldrT="[Text]"/>
      <dgm:spPr/>
      <dgm:t>
        <a:bodyPr/>
        <a:lstStyle/>
        <a:p>
          <a:r>
            <a:rPr lang="en-US"/>
            <a:t>EDA</a:t>
          </a:r>
        </a:p>
      </dgm:t>
    </dgm:pt>
    <dgm:pt modelId="{281BC79F-E288-4537-84A5-E11CEC69F4EC}" type="parTrans" cxnId="{81AD36E8-9327-44B9-AB2B-A01E7186CDE5}">
      <dgm:prSet/>
      <dgm:spPr/>
      <dgm:t>
        <a:bodyPr/>
        <a:lstStyle/>
        <a:p>
          <a:endParaRPr lang="en-US"/>
        </a:p>
      </dgm:t>
    </dgm:pt>
    <dgm:pt modelId="{D1D0C477-A51C-4FA4-BC6D-C875C325445C}" type="sibTrans" cxnId="{81AD36E8-9327-44B9-AB2B-A01E7186CDE5}">
      <dgm:prSet/>
      <dgm:spPr/>
      <dgm:t>
        <a:bodyPr/>
        <a:lstStyle/>
        <a:p>
          <a:endParaRPr lang="en-US"/>
        </a:p>
      </dgm:t>
    </dgm:pt>
    <dgm:pt modelId="{58E7E814-90A5-499E-AE29-882477706E13}">
      <dgm:prSet phldrT="[Text]"/>
      <dgm:spPr/>
      <dgm:t>
        <a:bodyPr/>
        <a:lstStyle/>
        <a:p>
          <a:r>
            <a:rPr lang="en-US"/>
            <a:t>Univariate Plots</a:t>
          </a:r>
        </a:p>
        <a:p>
          <a:r>
            <a:rPr lang="en-US"/>
            <a:t>Box-Plots</a:t>
          </a:r>
        </a:p>
        <a:p>
          <a:r>
            <a:rPr lang="en-US"/>
            <a:t>Matrix Plots</a:t>
          </a:r>
        </a:p>
        <a:p>
          <a:r>
            <a:rPr lang="en-US"/>
            <a:t>Heat and Spatial Maps</a:t>
          </a:r>
        </a:p>
      </dgm:t>
    </dgm:pt>
    <dgm:pt modelId="{4D9B3049-0469-4AF9-A4AB-520A07F05487}" type="parTrans" cxnId="{3E356CAC-394E-4C89-A710-7EE6D6A1DEFB}">
      <dgm:prSet/>
      <dgm:spPr/>
      <dgm:t>
        <a:bodyPr/>
        <a:lstStyle/>
        <a:p>
          <a:endParaRPr lang="en-US"/>
        </a:p>
      </dgm:t>
    </dgm:pt>
    <dgm:pt modelId="{15D9DC73-2BEE-476C-9CA9-92C283691337}" type="sibTrans" cxnId="{3E356CAC-394E-4C89-A710-7EE6D6A1DEFB}">
      <dgm:prSet/>
      <dgm:spPr/>
      <dgm:t>
        <a:bodyPr/>
        <a:lstStyle/>
        <a:p>
          <a:endParaRPr lang="en-US"/>
        </a:p>
      </dgm:t>
    </dgm:pt>
    <dgm:pt modelId="{4409081C-2960-4B42-BC1A-5AEC6EE979BD}">
      <dgm:prSet phldrT="[Text]"/>
      <dgm:spPr/>
      <dgm:t>
        <a:bodyPr/>
        <a:lstStyle/>
        <a:p>
          <a:r>
            <a:rPr lang="en-US"/>
            <a:t>Unsupervised </a:t>
          </a:r>
        </a:p>
        <a:p>
          <a:r>
            <a:rPr lang="en-US"/>
            <a:t>Learning</a:t>
          </a:r>
        </a:p>
      </dgm:t>
    </dgm:pt>
    <dgm:pt modelId="{34C799FF-8AD4-4EB9-B101-97E183A0124F}" type="parTrans" cxnId="{6E0388CE-4871-4872-B2E0-2B7D972772AF}">
      <dgm:prSet/>
      <dgm:spPr/>
      <dgm:t>
        <a:bodyPr/>
        <a:lstStyle/>
        <a:p>
          <a:endParaRPr lang="en-US"/>
        </a:p>
      </dgm:t>
    </dgm:pt>
    <dgm:pt modelId="{533F3250-05F4-4F1D-8AC0-6A1C1E24A762}" type="sibTrans" cxnId="{6E0388CE-4871-4872-B2E0-2B7D972772AF}">
      <dgm:prSet/>
      <dgm:spPr/>
      <dgm:t>
        <a:bodyPr/>
        <a:lstStyle/>
        <a:p>
          <a:endParaRPr lang="en-US"/>
        </a:p>
      </dgm:t>
    </dgm:pt>
    <dgm:pt modelId="{B8BAC540-4BF9-4EB9-9C26-814D948E3A35}">
      <dgm:prSet phldrT="[Text]"/>
      <dgm:spPr/>
      <dgm:t>
        <a:bodyPr/>
        <a:lstStyle/>
        <a:p>
          <a:r>
            <a:rPr lang="en-US"/>
            <a:t>Treatment of Missing Observations</a:t>
          </a:r>
        </a:p>
        <a:p>
          <a:r>
            <a:rPr lang="en-US"/>
            <a:t>Treatment of Outliers</a:t>
          </a:r>
        </a:p>
        <a:p>
          <a:r>
            <a:rPr lang="en-US"/>
            <a:t>Data Segmentation</a:t>
          </a:r>
        </a:p>
        <a:p>
          <a:r>
            <a:rPr lang="en-US"/>
            <a:t>Reduction of Dimension of Input Space</a:t>
          </a:r>
        </a:p>
      </dgm:t>
    </dgm:pt>
    <dgm:pt modelId="{AE5263F1-D767-4D7A-A088-5FF6443FA225}" type="parTrans" cxnId="{9F4AB3B9-8170-4C95-94E6-0F6C2F35A8B4}">
      <dgm:prSet/>
      <dgm:spPr/>
      <dgm:t>
        <a:bodyPr/>
        <a:lstStyle/>
        <a:p>
          <a:endParaRPr lang="en-US"/>
        </a:p>
      </dgm:t>
    </dgm:pt>
    <dgm:pt modelId="{4C1F77ED-0E07-48FB-8AA5-D6D2AEDBD045}" type="sibTrans" cxnId="{9F4AB3B9-8170-4C95-94E6-0F6C2F35A8B4}">
      <dgm:prSet/>
      <dgm:spPr/>
      <dgm:t>
        <a:bodyPr/>
        <a:lstStyle/>
        <a:p>
          <a:endParaRPr lang="en-US"/>
        </a:p>
      </dgm:t>
    </dgm:pt>
    <dgm:pt modelId="{3B5F7716-614D-424A-9B48-91D7D5E15C13}">
      <dgm:prSet phldrT="[Text]"/>
      <dgm:spPr/>
      <dgm:t>
        <a:bodyPr/>
        <a:lstStyle/>
        <a:p>
          <a:r>
            <a:rPr lang="en-US"/>
            <a:t>Supervised</a:t>
          </a:r>
        </a:p>
        <a:p>
          <a:r>
            <a:rPr lang="en-US"/>
            <a:t>Learning</a:t>
          </a:r>
        </a:p>
      </dgm:t>
    </dgm:pt>
    <dgm:pt modelId="{AA5FB51F-C0D4-4313-8D5A-FD296EC66882}" type="parTrans" cxnId="{1CB97ADE-EB58-4F3D-AEF0-77DDC82A637B}">
      <dgm:prSet/>
      <dgm:spPr/>
      <dgm:t>
        <a:bodyPr/>
        <a:lstStyle/>
        <a:p>
          <a:endParaRPr lang="en-US"/>
        </a:p>
      </dgm:t>
    </dgm:pt>
    <dgm:pt modelId="{36F80BFE-158C-42D3-AC17-273A7C75E5FC}" type="sibTrans" cxnId="{1CB97ADE-EB58-4F3D-AEF0-77DDC82A637B}">
      <dgm:prSet/>
      <dgm:spPr/>
      <dgm:t>
        <a:bodyPr/>
        <a:lstStyle/>
        <a:p>
          <a:endParaRPr lang="en-US"/>
        </a:p>
      </dgm:t>
    </dgm:pt>
    <dgm:pt modelId="{FAB772A0-FC37-40A9-92D4-96AB89CEC670}">
      <dgm:prSet phldrT="[Text]"/>
      <dgm:spPr/>
      <dgm:t>
        <a:bodyPr/>
        <a:lstStyle/>
        <a:p>
          <a:r>
            <a:rPr lang="en-US"/>
            <a:t>Prediction of Numeric Targets</a:t>
          </a:r>
        </a:p>
        <a:p>
          <a:r>
            <a:rPr lang="en-US"/>
            <a:t>Prediction of Categorical Targets</a:t>
          </a:r>
        </a:p>
        <a:p>
          <a:r>
            <a:rPr lang="en-US"/>
            <a:t>Scoring of New Data</a:t>
          </a:r>
        </a:p>
        <a:p>
          <a:r>
            <a:rPr lang="en-US"/>
            <a:t>Continual Supervision of Model Performance</a:t>
          </a:r>
        </a:p>
      </dgm:t>
    </dgm:pt>
    <dgm:pt modelId="{840ABB15-5DE4-42AB-9673-78A40CB72465}" type="parTrans" cxnId="{8A376E9F-72F5-4BA6-AF7E-9F247C15B967}">
      <dgm:prSet/>
      <dgm:spPr/>
      <dgm:t>
        <a:bodyPr/>
        <a:lstStyle/>
        <a:p>
          <a:endParaRPr lang="en-US"/>
        </a:p>
      </dgm:t>
    </dgm:pt>
    <dgm:pt modelId="{8CBC3401-2405-4388-BF0F-0FB96908FA8E}" type="sibTrans" cxnId="{8A376E9F-72F5-4BA6-AF7E-9F247C15B967}">
      <dgm:prSet/>
      <dgm:spPr/>
      <dgm:t>
        <a:bodyPr/>
        <a:lstStyle/>
        <a:p>
          <a:endParaRPr lang="en-US"/>
        </a:p>
      </dgm:t>
    </dgm:pt>
    <dgm:pt modelId="{CE7BA1D6-053F-4F65-9DF3-CA88B8F1FDD4}" type="pres">
      <dgm:prSet presAssocID="{DE215591-4854-42EC-87C1-4E1BBA95CB2E}" presName="Name0" presStyleCnt="0">
        <dgm:presLayoutVars>
          <dgm:chMax val="7"/>
          <dgm:chPref val="5"/>
          <dgm:dir/>
          <dgm:animOne val="branch"/>
          <dgm:animLvl val="lvl"/>
        </dgm:presLayoutVars>
      </dgm:prSet>
      <dgm:spPr/>
      <dgm:t>
        <a:bodyPr/>
        <a:lstStyle/>
        <a:p>
          <a:endParaRPr lang="en-US"/>
        </a:p>
      </dgm:t>
    </dgm:pt>
    <dgm:pt modelId="{2D1782A7-0673-4F07-B1E9-9685D9B702BF}" type="pres">
      <dgm:prSet presAssocID="{3B5F7716-614D-424A-9B48-91D7D5E15C13}" presName="ChildAccent3" presStyleCnt="0"/>
      <dgm:spPr/>
    </dgm:pt>
    <dgm:pt modelId="{40E1B6FA-EDA0-4F27-91F9-87D90DF060EE}" type="pres">
      <dgm:prSet presAssocID="{3B5F7716-614D-424A-9B48-91D7D5E15C13}" presName="ChildAccent" presStyleLbl="alignImgPlace1" presStyleIdx="0" presStyleCnt="3"/>
      <dgm:spPr/>
      <dgm:t>
        <a:bodyPr/>
        <a:lstStyle/>
        <a:p>
          <a:endParaRPr lang="en-US"/>
        </a:p>
      </dgm:t>
    </dgm:pt>
    <dgm:pt modelId="{DC569A34-70A4-4268-B65E-2A6C1DDEAD24}" type="pres">
      <dgm:prSet presAssocID="{3B5F7716-614D-424A-9B48-91D7D5E15C13}" presName="Child3" presStyleLbl="revTx" presStyleIdx="0" presStyleCnt="0">
        <dgm:presLayoutVars>
          <dgm:chMax val="0"/>
          <dgm:chPref val="0"/>
          <dgm:bulletEnabled val="1"/>
        </dgm:presLayoutVars>
      </dgm:prSet>
      <dgm:spPr/>
      <dgm:t>
        <a:bodyPr/>
        <a:lstStyle/>
        <a:p>
          <a:endParaRPr lang="en-US"/>
        </a:p>
      </dgm:t>
    </dgm:pt>
    <dgm:pt modelId="{C0B379C8-A4DF-47BC-A76E-876053C9D760}" type="pres">
      <dgm:prSet presAssocID="{3B5F7716-614D-424A-9B48-91D7D5E15C13}" presName="Parent3" presStyleLbl="node1" presStyleIdx="0" presStyleCnt="3">
        <dgm:presLayoutVars>
          <dgm:chMax val="2"/>
          <dgm:chPref val="1"/>
          <dgm:bulletEnabled val="1"/>
        </dgm:presLayoutVars>
      </dgm:prSet>
      <dgm:spPr/>
      <dgm:t>
        <a:bodyPr/>
        <a:lstStyle/>
        <a:p>
          <a:endParaRPr lang="en-US"/>
        </a:p>
      </dgm:t>
    </dgm:pt>
    <dgm:pt modelId="{6EABC4A5-BAEC-417B-96D8-33577DEAEB73}" type="pres">
      <dgm:prSet presAssocID="{4409081C-2960-4B42-BC1A-5AEC6EE979BD}" presName="ChildAccent2" presStyleCnt="0"/>
      <dgm:spPr/>
    </dgm:pt>
    <dgm:pt modelId="{8AAA0D3B-2B64-49F7-8F5B-C87B7B3CB073}" type="pres">
      <dgm:prSet presAssocID="{4409081C-2960-4B42-BC1A-5AEC6EE979BD}" presName="ChildAccent" presStyleLbl="alignImgPlace1" presStyleIdx="1" presStyleCnt="3"/>
      <dgm:spPr/>
      <dgm:t>
        <a:bodyPr/>
        <a:lstStyle/>
        <a:p>
          <a:endParaRPr lang="en-US"/>
        </a:p>
      </dgm:t>
    </dgm:pt>
    <dgm:pt modelId="{F3359A81-FB7A-4185-B741-8B5BE4662FC8}" type="pres">
      <dgm:prSet presAssocID="{4409081C-2960-4B42-BC1A-5AEC6EE979BD}" presName="Child2" presStyleLbl="revTx" presStyleIdx="0" presStyleCnt="0">
        <dgm:presLayoutVars>
          <dgm:chMax val="0"/>
          <dgm:chPref val="0"/>
          <dgm:bulletEnabled val="1"/>
        </dgm:presLayoutVars>
      </dgm:prSet>
      <dgm:spPr/>
      <dgm:t>
        <a:bodyPr/>
        <a:lstStyle/>
        <a:p>
          <a:endParaRPr lang="en-US"/>
        </a:p>
      </dgm:t>
    </dgm:pt>
    <dgm:pt modelId="{2BAB9C26-6C11-474A-BCDE-495F1266D518}" type="pres">
      <dgm:prSet presAssocID="{4409081C-2960-4B42-BC1A-5AEC6EE979BD}" presName="Parent2" presStyleLbl="node1" presStyleIdx="1" presStyleCnt="3">
        <dgm:presLayoutVars>
          <dgm:chMax val="2"/>
          <dgm:chPref val="1"/>
          <dgm:bulletEnabled val="1"/>
        </dgm:presLayoutVars>
      </dgm:prSet>
      <dgm:spPr/>
      <dgm:t>
        <a:bodyPr/>
        <a:lstStyle/>
        <a:p>
          <a:endParaRPr lang="en-US"/>
        </a:p>
      </dgm:t>
    </dgm:pt>
    <dgm:pt modelId="{CF3C8C6A-BEE7-45B1-8F21-EC8EF5DAA0A5}" type="pres">
      <dgm:prSet presAssocID="{5CCF144D-9D3C-4A9D-88F5-1B59502AB0DD}" presName="ChildAccent1" presStyleCnt="0"/>
      <dgm:spPr/>
    </dgm:pt>
    <dgm:pt modelId="{A559984E-18D1-4D1E-8D46-BEFC41312737}" type="pres">
      <dgm:prSet presAssocID="{5CCF144D-9D3C-4A9D-88F5-1B59502AB0DD}" presName="ChildAccent" presStyleLbl="alignImgPlace1" presStyleIdx="2" presStyleCnt="3"/>
      <dgm:spPr/>
      <dgm:t>
        <a:bodyPr/>
        <a:lstStyle/>
        <a:p>
          <a:endParaRPr lang="en-US"/>
        </a:p>
      </dgm:t>
    </dgm:pt>
    <dgm:pt modelId="{71D827D8-C632-4127-9AC9-F15D2BA1CF7E}" type="pres">
      <dgm:prSet presAssocID="{5CCF144D-9D3C-4A9D-88F5-1B59502AB0DD}" presName="Child1" presStyleLbl="revTx" presStyleIdx="0" presStyleCnt="0">
        <dgm:presLayoutVars>
          <dgm:chMax val="0"/>
          <dgm:chPref val="0"/>
          <dgm:bulletEnabled val="1"/>
        </dgm:presLayoutVars>
      </dgm:prSet>
      <dgm:spPr/>
      <dgm:t>
        <a:bodyPr/>
        <a:lstStyle/>
        <a:p>
          <a:endParaRPr lang="en-US"/>
        </a:p>
      </dgm:t>
    </dgm:pt>
    <dgm:pt modelId="{28A1463F-1217-4086-A793-784BBF4AE013}" type="pres">
      <dgm:prSet presAssocID="{5CCF144D-9D3C-4A9D-88F5-1B59502AB0DD}" presName="Parent1" presStyleLbl="node1" presStyleIdx="2" presStyleCnt="3">
        <dgm:presLayoutVars>
          <dgm:chMax val="2"/>
          <dgm:chPref val="1"/>
          <dgm:bulletEnabled val="1"/>
        </dgm:presLayoutVars>
      </dgm:prSet>
      <dgm:spPr/>
      <dgm:t>
        <a:bodyPr/>
        <a:lstStyle/>
        <a:p>
          <a:endParaRPr lang="en-US"/>
        </a:p>
      </dgm:t>
    </dgm:pt>
  </dgm:ptLst>
  <dgm:cxnLst>
    <dgm:cxn modelId="{8A376E9F-72F5-4BA6-AF7E-9F247C15B967}" srcId="{3B5F7716-614D-424A-9B48-91D7D5E15C13}" destId="{FAB772A0-FC37-40A9-92D4-96AB89CEC670}" srcOrd="0" destOrd="0" parTransId="{840ABB15-5DE4-42AB-9673-78A40CB72465}" sibTransId="{8CBC3401-2405-4388-BF0F-0FB96908FA8E}"/>
    <dgm:cxn modelId="{5B4CF20A-C079-43FD-ADF1-84ACCD87C349}" type="presOf" srcId="{FAB772A0-FC37-40A9-92D4-96AB89CEC670}" destId="{40E1B6FA-EDA0-4F27-91F9-87D90DF060EE}" srcOrd="0" destOrd="0" presId="urn:microsoft.com/office/officeart/2011/layout/InterconnectedBlockProcess"/>
    <dgm:cxn modelId="{35FD528D-5F55-474F-BA2C-2357F7963C24}" type="presOf" srcId="{FAB772A0-FC37-40A9-92D4-96AB89CEC670}" destId="{DC569A34-70A4-4268-B65E-2A6C1DDEAD24}" srcOrd="1" destOrd="0" presId="urn:microsoft.com/office/officeart/2011/layout/InterconnectedBlockProcess"/>
    <dgm:cxn modelId="{635CA141-3E51-493D-868B-4B5D0C0D1201}" type="presOf" srcId="{58E7E814-90A5-499E-AE29-882477706E13}" destId="{A559984E-18D1-4D1E-8D46-BEFC41312737}" srcOrd="0" destOrd="0" presId="urn:microsoft.com/office/officeart/2011/layout/InterconnectedBlockProcess"/>
    <dgm:cxn modelId="{6E0388CE-4871-4872-B2E0-2B7D972772AF}" srcId="{DE215591-4854-42EC-87C1-4E1BBA95CB2E}" destId="{4409081C-2960-4B42-BC1A-5AEC6EE979BD}" srcOrd="1" destOrd="0" parTransId="{34C799FF-8AD4-4EB9-B101-97E183A0124F}" sibTransId="{533F3250-05F4-4F1D-8AC0-6A1C1E24A762}"/>
    <dgm:cxn modelId="{9F4AB3B9-8170-4C95-94E6-0F6C2F35A8B4}" srcId="{4409081C-2960-4B42-BC1A-5AEC6EE979BD}" destId="{B8BAC540-4BF9-4EB9-9C26-814D948E3A35}" srcOrd="0" destOrd="0" parTransId="{AE5263F1-D767-4D7A-A088-5FF6443FA225}" sibTransId="{4C1F77ED-0E07-48FB-8AA5-D6D2AEDBD045}"/>
    <dgm:cxn modelId="{3E356CAC-394E-4C89-A710-7EE6D6A1DEFB}" srcId="{5CCF144D-9D3C-4A9D-88F5-1B59502AB0DD}" destId="{58E7E814-90A5-499E-AE29-882477706E13}" srcOrd="0" destOrd="0" parTransId="{4D9B3049-0469-4AF9-A4AB-520A07F05487}" sibTransId="{15D9DC73-2BEE-476C-9CA9-92C283691337}"/>
    <dgm:cxn modelId="{296AD6B4-0547-4C63-9D35-D8D1C80D7676}" type="presOf" srcId="{58E7E814-90A5-499E-AE29-882477706E13}" destId="{71D827D8-C632-4127-9AC9-F15D2BA1CF7E}" srcOrd="1" destOrd="0" presId="urn:microsoft.com/office/officeart/2011/layout/InterconnectedBlockProcess"/>
    <dgm:cxn modelId="{1CB97ADE-EB58-4F3D-AEF0-77DDC82A637B}" srcId="{DE215591-4854-42EC-87C1-4E1BBA95CB2E}" destId="{3B5F7716-614D-424A-9B48-91D7D5E15C13}" srcOrd="2" destOrd="0" parTransId="{AA5FB51F-C0D4-4313-8D5A-FD296EC66882}" sibTransId="{36F80BFE-158C-42D3-AC17-273A7C75E5FC}"/>
    <dgm:cxn modelId="{AF4C603F-0A91-4DDC-AC10-FCA55546AB33}" type="presOf" srcId="{B8BAC540-4BF9-4EB9-9C26-814D948E3A35}" destId="{F3359A81-FB7A-4185-B741-8B5BE4662FC8}" srcOrd="1" destOrd="0" presId="urn:microsoft.com/office/officeart/2011/layout/InterconnectedBlockProcess"/>
    <dgm:cxn modelId="{EAA8C446-059A-4117-8E6E-232A640F1649}" type="presOf" srcId="{3B5F7716-614D-424A-9B48-91D7D5E15C13}" destId="{C0B379C8-A4DF-47BC-A76E-876053C9D760}" srcOrd="0" destOrd="0" presId="urn:microsoft.com/office/officeart/2011/layout/InterconnectedBlockProcess"/>
    <dgm:cxn modelId="{C91ECEAB-50C1-4AB5-A959-A32671B67E4F}" type="presOf" srcId="{4409081C-2960-4B42-BC1A-5AEC6EE979BD}" destId="{2BAB9C26-6C11-474A-BCDE-495F1266D518}" srcOrd="0" destOrd="0" presId="urn:microsoft.com/office/officeart/2011/layout/InterconnectedBlockProcess"/>
    <dgm:cxn modelId="{6A7B8F76-888D-4049-87D3-6C28C29B2E01}" type="presOf" srcId="{DE215591-4854-42EC-87C1-4E1BBA95CB2E}" destId="{CE7BA1D6-053F-4F65-9DF3-CA88B8F1FDD4}" srcOrd="0" destOrd="0" presId="urn:microsoft.com/office/officeart/2011/layout/InterconnectedBlockProcess"/>
    <dgm:cxn modelId="{A893A75F-9CA4-4471-84BA-D6F6ECDDF7A0}" type="presOf" srcId="{5CCF144D-9D3C-4A9D-88F5-1B59502AB0DD}" destId="{28A1463F-1217-4086-A793-784BBF4AE013}" srcOrd="0" destOrd="0" presId="urn:microsoft.com/office/officeart/2011/layout/InterconnectedBlockProcess"/>
    <dgm:cxn modelId="{9DFF242E-8572-4980-BF77-744F17DFCA98}" type="presOf" srcId="{B8BAC540-4BF9-4EB9-9C26-814D948E3A35}" destId="{8AAA0D3B-2B64-49F7-8F5B-C87B7B3CB073}" srcOrd="0" destOrd="0" presId="urn:microsoft.com/office/officeart/2011/layout/InterconnectedBlockProcess"/>
    <dgm:cxn modelId="{81AD36E8-9327-44B9-AB2B-A01E7186CDE5}" srcId="{DE215591-4854-42EC-87C1-4E1BBA95CB2E}" destId="{5CCF144D-9D3C-4A9D-88F5-1B59502AB0DD}" srcOrd="0" destOrd="0" parTransId="{281BC79F-E288-4537-84A5-E11CEC69F4EC}" sibTransId="{D1D0C477-A51C-4FA4-BC6D-C875C325445C}"/>
    <dgm:cxn modelId="{CA0B07B3-C4F3-4EED-814C-7340766C49A5}" type="presParOf" srcId="{CE7BA1D6-053F-4F65-9DF3-CA88B8F1FDD4}" destId="{2D1782A7-0673-4F07-B1E9-9685D9B702BF}" srcOrd="0" destOrd="0" presId="urn:microsoft.com/office/officeart/2011/layout/InterconnectedBlockProcess"/>
    <dgm:cxn modelId="{85CA3BD4-0156-46B1-9339-4296EF5CA534}" type="presParOf" srcId="{2D1782A7-0673-4F07-B1E9-9685D9B702BF}" destId="{40E1B6FA-EDA0-4F27-91F9-87D90DF060EE}" srcOrd="0" destOrd="0" presId="urn:microsoft.com/office/officeart/2011/layout/InterconnectedBlockProcess"/>
    <dgm:cxn modelId="{F0181953-F686-47F1-A400-3887FC5656C7}" type="presParOf" srcId="{CE7BA1D6-053F-4F65-9DF3-CA88B8F1FDD4}" destId="{DC569A34-70A4-4268-B65E-2A6C1DDEAD24}" srcOrd="1" destOrd="0" presId="urn:microsoft.com/office/officeart/2011/layout/InterconnectedBlockProcess"/>
    <dgm:cxn modelId="{ACFBE1EA-6165-479C-9A65-B5261C53FB6A}" type="presParOf" srcId="{CE7BA1D6-053F-4F65-9DF3-CA88B8F1FDD4}" destId="{C0B379C8-A4DF-47BC-A76E-876053C9D760}" srcOrd="2" destOrd="0" presId="urn:microsoft.com/office/officeart/2011/layout/InterconnectedBlockProcess"/>
    <dgm:cxn modelId="{4A1E85A3-AE17-4BFF-94D3-893778C85E29}" type="presParOf" srcId="{CE7BA1D6-053F-4F65-9DF3-CA88B8F1FDD4}" destId="{6EABC4A5-BAEC-417B-96D8-33577DEAEB73}" srcOrd="3" destOrd="0" presId="urn:microsoft.com/office/officeart/2011/layout/InterconnectedBlockProcess"/>
    <dgm:cxn modelId="{45101504-FF5D-4495-B2B6-27FD8C106594}" type="presParOf" srcId="{6EABC4A5-BAEC-417B-96D8-33577DEAEB73}" destId="{8AAA0D3B-2B64-49F7-8F5B-C87B7B3CB073}" srcOrd="0" destOrd="0" presId="urn:microsoft.com/office/officeart/2011/layout/InterconnectedBlockProcess"/>
    <dgm:cxn modelId="{33EBD284-3FD2-4785-99E8-43D1C987259A}" type="presParOf" srcId="{CE7BA1D6-053F-4F65-9DF3-CA88B8F1FDD4}" destId="{F3359A81-FB7A-4185-B741-8B5BE4662FC8}" srcOrd="4" destOrd="0" presId="urn:microsoft.com/office/officeart/2011/layout/InterconnectedBlockProcess"/>
    <dgm:cxn modelId="{AF904E26-EDEC-4B7B-83FD-8BE9B31D6934}" type="presParOf" srcId="{CE7BA1D6-053F-4F65-9DF3-CA88B8F1FDD4}" destId="{2BAB9C26-6C11-474A-BCDE-495F1266D518}" srcOrd="5" destOrd="0" presId="urn:microsoft.com/office/officeart/2011/layout/InterconnectedBlockProcess"/>
    <dgm:cxn modelId="{AB2BD522-DAA6-45AD-BC0C-652CB3837309}" type="presParOf" srcId="{CE7BA1D6-053F-4F65-9DF3-CA88B8F1FDD4}" destId="{CF3C8C6A-BEE7-45B1-8F21-EC8EF5DAA0A5}" srcOrd="6" destOrd="0" presId="urn:microsoft.com/office/officeart/2011/layout/InterconnectedBlockProcess"/>
    <dgm:cxn modelId="{EB483CF8-A558-4A99-9B1D-B76F3A801A60}" type="presParOf" srcId="{CF3C8C6A-BEE7-45B1-8F21-EC8EF5DAA0A5}" destId="{A559984E-18D1-4D1E-8D46-BEFC41312737}" srcOrd="0" destOrd="0" presId="urn:microsoft.com/office/officeart/2011/layout/InterconnectedBlockProcess"/>
    <dgm:cxn modelId="{78499B0E-0F3E-45D6-868D-E3D96F8F7F8E}" type="presParOf" srcId="{CE7BA1D6-053F-4F65-9DF3-CA88B8F1FDD4}" destId="{71D827D8-C632-4127-9AC9-F15D2BA1CF7E}" srcOrd="7" destOrd="0" presId="urn:microsoft.com/office/officeart/2011/layout/InterconnectedBlockProcess"/>
    <dgm:cxn modelId="{3B50BB2E-223B-4687-AF82-7728A4E6A94F}" type="presParOf" srcId="{CE7BA1D6-053F-4F65-9DF3-CA88B8F1FDD4}" destId="{28A1463F-1217-4086-A793-784BBF4AE013}" srcOrd="8" destOrd="0" presId="urn:microsoft.com/office/officeart/2011/layout/Interconnected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1D7149-FBFE-4428-9410-041001627A9E}">
      <dsp:nvSpPr>
        <dsp:cNvPr id="0" name=""/>
        <dsp:cNvSpPr/>
      </dsp:nvSpPr>
      <dsp:spPr>
        <a:xfrm>
          <a:off x="3199618" y="1059"/>
          <a:ext cx="1830362" cy="9151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Predictive Analytics</a:t>
          </a:r>
          <a:endParaRPr lang="en-US" sz="2300" kern="1200" dirty="0"/>
        </a:p>
      </dsp:txBody>
      <dsp:txXfrm>
        <a:off x="3226423" y="27864"/>
        <a:ext cx="1776752" cy="861571"/>
      </dsp:txXfrm>
    </dsp:sp>
    <dsp:sp modelId="{0FD0A45B-3EBF-4F8B-A236-2E1D6ED244A0}">
      <dsp:nvSpPr>
        <dsp:cNvPr id="0" name=""/>
        <dsp:cNvSpPr/>
      </dsp:nvSpPr>
      <dsp:spPr>
        <a:xfrm rot="3600000">
          <a:off x="4393508" y="1607451"/>
          <a:ext cx="954037" cy="32031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4489602" y="1671514"/>
        <a:ext cx="761849" cy="192187"/>
      </dsp:txXfrm>
    </dsp:sp>
    <dsp:sp modelId="{A2D04DE3-F545-4DC5-AA32-7B2E8C033D63}">
      <dsp:nvSpPr>
        <dsp:cNvPr id="0" name=""/>
        <dsp:cNvSpPr/>
      </dsp:nvSpPr>
      <dsp:spPr>
        <a:xfrm>
          <a:off x="4711073" y="2618975"/>
          <a:ext cx="1830362" cy="9151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Reporting</a:t>
          </a:r>
          <a:endParaRPr lang="en-US" sz="2300" kern="1200" dirty="0"/>
        </a:p>
      </dsp:txBody>
      <dsp:txXfrm>
        <a:off x="4737878" y="2645780"/>
        <a:ext cx="1776752" cy="861571"/>
      </dsp:txXfrm>
    </dsp:sp>
    <dsp:sp modelId="{9D09A2F8-8BBC-4AFD-B581-CBD27E2CAEA0}">
      <dsp:nvSpPr>
        <dsp:cNvPr id="0" name=""/>
        <dsp:cNvSpPr/>
      </dsp:nvSpPr>
      <dsp:spPr>
        <a:xfrm rot="10800000">
          <a:off x="3637781" y="2916409"/>
          <a:ext cx="954037" cy="32031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3733875" y="2980472"/>
        <a:ext cx="761849" cy="192187"/>
      </dsp:txXfrm>
    </dsp:sp>
    <dsp:sp modelId="{47EAFDA6-B734-4CD7-A1A1-BB033EA9D1A1}">
      <dsp:nvSpPr>
        <dsp:cNvPr id="0" name=""/>
        <dsp:cNvSpPr/>
      </dsp:nvSpPr>
      <dsp:spPr>
        <a:xfrm>
          <a:off x="1688164" y="2618975"/>
          <a:ext cx="1830362" cy="9151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Data Warehousing</a:t>
          </a:r>
          <a:endParaRPr lang="en-US" sz="2300" kern="1200" dirty="0"/>
        </a:p>
      </dsp:txBody>
      <dsp:txXfrm>
        <a:off x="1714969" y="2645780"/>
        <a:ext cx="1776752" cy="861571"/>
      </dsp:txXfrm>
    </dsp:sp>
    <dsp:sp modelId="{88C53862-B7C4-4A73-BB26-6E604D781A51}">
      <dsp:nvSpPr>
        <dsp:cNvPr id="0" name=""/>
        <dsp:cNvSpPr/>
      </dsp:nvSpPr>
      <dsp:spPr>
        <a:xfrm rot="18000000">
          <a:off x="2882054" y="1607451"/>
          <a:ext cx="954037" cy="32031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2978148" y="1671514"/>
        <a:ext cx="761849" cy="1921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8BEE6D-767D-4D96-99A1-ECD48B3DB147}">
      <dsp:nvSpPr>
        <dsp:cNvPr id="0" name=""/>
        <dsp:cNvSpPr/>
      </dsp:nvSpPr>
      <dsp:spPr>
        <a:xfrm>
          <a:off x="3186674" y="1460075"/>
          <a:ext cx="1855819" cy="1605359"/>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a:t>Essential  Tools</a:t>
          </a:r>
        </a:p>
        <a:p>
          <a:pPr lvl="0" algn="ctr" defTabSz="533400">
            <a:lnSpc>
              <a:spcPct val="90000"/>
            </a:lnSpc>
            <a:spcBef>
              <a:spcPct val="0"/>
            </a:spcBef>
            <a:spcAft>
              <a:spcPct val="35000"/>
            </a:spcAft>
          </a:pPr>
          <a:r>
            <a:rPr lang="en-US" sz="1200" kern="1200"/>
            <a:t>for</a:t>
          </a:r>
        </a:p>
        <a:p>
          <a:pPr lvl="0" algn="ctr" defTabSz="533400">
            <a:lnSpc>
              <a:spcPct val="90000"/>
            </a:lnSpc>
            <a:spcBef>
              <a:spcPct val="0"/>
            </a:spcBef>
            <a:spcAft>
              <a:spcPct val="35000"/>
            </a:spcAft>
          </a:pPr>
          <a:r>
            <a:rPr lang="en-US" sz="1200" kern="1200"/>
            <a:t>Predictive Analytics</a:t>
          </a:r>
        </a:p>
      </dsp:txBody>
      <dsp:txXfrm>
        <a:off x="3494209" y="1726106"/>
        <a:ext cx="1240749" cy="1073297"/>
      </dsp:txXfrm>
    </dsp:sp>
    <dsp:sp modelId="{222E4F50-D55A-4CD8-809F-323E0B62C054}">
      <dsp:nvSpPr>
        <dsp:cNvPr id="0" name=""/>
        <dsp:cNvSpPr/>
      </dsp:nvSpPr>
      <dsp:spPr>
        <a:xfrm>
          <a:off x="4348774" y="692019"/>
          <a:ext cx="700195" cy="603310"/>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E708DE-671A-4382-B7FE-9070FF1F035D}">
      <dsp:nvSpPr>
        <dsp:cNvPr id="0" name=""/>
        <dsp:cNvSpPr/>
      </dsp:nvSpPr>
      <dsp:spPr>
        <a:xfrm>
          <a:off x="3357622" y="0"/>
          <a:ext cx="1520831" cy="1315697"/>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Generalized</a:t>
          </a:r>
        </a:p>
        <a:p>
          <a:pPr lvl="0" algn="ctr" defTabSz="533400">
            <a:lnSpc>
              <a:spcPct val="90000"/>
            </a:lnSpc>
            <a:spcBef>
              <a:spcPct val="0"/>
            </a:spcBef>
            <a:spcAft>
              <a:spcPct val="35000"/>
            </a:spcAft>
          </a:pPr>
          <a:r>
            <a:rPr lang="en-US" sz="1200" kern="1200" dirty="0" smtClean="0"/>
            <a:t>Linear</a:t>
          </a:r>
        </a:p>
        <a:p>
          <a:pPr lvl="0" algn="ctr" defTabSz="533400">
            <a:lnSpc>
              <a:spcPct val="90000"/>
            </a:lnSpc>
            <a:spcBef>
              <a:spcPct val="0"/>
            </a:spcBef>
            <a:spcAft>
              <a:spcPct val="35000"/>
            </a:spcAft>
          </a:pPr>
          <a:r>
            <a:rPr lang="en-US" sz="1200" kern="1200" dirty="0" smtClean="0"/>
            <a:t>Modeling</a:t>
          </a:r>
          <a:endParaRPr lang="en-US" sz="1200" kern="1200" dirty="0"/>
        </a:p>
      </dsp:txBody>
      <dsp:txXfrm>
        <a:off x="3609656" y="218039"/>
        <a:ext cx="1016763" cy="879619"/>
      </dsp:txXfrm>
    </dsp:sp>
    <dsp:sp modelId="{4A7C38E0-7035-4CE4-8C63-E1A98F1FB9CB}">
      <dsp:nvSpPr>
        <dsp:cNvPr id="0" name=""/>
        <dsp:cNvSpPr/>
      </dsp:nvSpPr>
      <dsp:spPr>
        <a:xfrm>
          <a:off x="5165956" y="1819889"/>
          <a:ext cx="700195" cy="603310"/>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E9143F-AD32-4B72-B021-9C0B05CA3B54}">
      <dsp:nvSpPr>
        <dsp:cNvPr id="0" name=""/>
        <dsp:cNvSpPr/>
      </dsp:nvSpPr>
      <dsp:spPr>
        <a:xfrm>
          <a:off x="4752400" y="809242"/>
          <a:ext cx="1520831" cy="1315697"/>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a:t>Time Series Analysis</a:t>
          </a:r>
        </a:p>
      </dsp:txBody>
      <dsp:txXfrm>
        <a:off x="5004434" y="1027281"/>
        <a:ext cx="1016763" cy="879619"/>
      </dsp:txXfrm>
    </dsp:sp>
    <dsp:sp modelId="{724B2C08-C1DF-4F64-8F84-DB84026537B7}">
      <dsp:nvSpPr>
        <dsp:cNvPr id="0" name=""/>
        <dsp:cNvSpPr/>
      </dsp:nvSpPr>
      <dsp:spPr>
        <a:xfrm>
          <a:off x="4598288" y="3093043"/>
          <a:ext cx="700195" cy="603310"/>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D023A1-1D25-46A7-84AC-20E8CEED7399}">
      <dsp:nvSpPr>
        <dsp:cNvPr id="0" name=""/>
        <dsp:cNvSpPr/>
      </dsp:nvSpPr>
      <dsp:spPr>
        <a:xfrm>
          <a:off x="4752400" y="2400118"/>
          <a:ext cx="1520831" cy="1315697"/>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a:t>Applied Multivariate Analysis</a:t>
          </a:r>
        </a:p>
      </dsp:txBody>
      <dsp:txXfrm>
        <a:off x="5004434" y="2618157"/>
        <a:ext cx="1016763" cy="879619"/>
      </dsp:txXfrm>
    </dsp:sp>
    <dsp:sp modelId="{F5CAA5A9-7303-4D8D-AAF3-94F5964E3F39}">
      <dsp:nvSpPr>
        <dsp:cNvPr id="0" name=""/>
        <dsp:cNvSpPr/>
      </dsp:nvSpPr>
      <dsp:spPr>
        <a:xfrm>
          <a:off x="3190127" y="3225201"/>
          <a:ext cx="700195" cy="603310"/>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624629-2615-42AD-8608-E9C5C52B7577}">
      <dsp:nvSpPr>
        <dsp:cNvPr id="0" name=""/>
        <dsp:cNvSpPr/>
      </dsp:nvSpPr>
      <dsp:spPr>
        <a:xfrm>
          <a:off x="3357622" y="3210265"/>
          <a:ext cx="1520831" cy="1315697"/>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a:t>Machine Learning Tools</a:t>
          </a:r>
        </a:p>
      </dsp:txBody>
      <dsp:txXfrm>
        <a:off x="3609656" y="3428304"/>
        <a:ext cx="1016763" cy="879619"/>
      </dsp:txXfrm>
    </dsp:sp>
    <dsp:sp modelId="{487476C7-9E9E-49E9-9971-87CD39D3C246}">
      <dsp:nvSpPr>
        <dsp:cNvPr id="0" name=""/>
        <dsp:cNvSpPr/>
      </dsp:nvSpPr>
      <dsp:spPr>
        <a:xfrm>
          <a:off x="2359563" y="2097783"/>
          <a:ext cx="700195" cy="603310"/>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6F487E-7173-409A-925D-772A0D810D94}">
      <dsp:nvSpPr>
        <dsp:cNvPr id="0" name=""/>
        <dsp:cNvSpPr/>
      </dsp:nvSpPr>
      <dsp:spPr>
        <a:xfrm>
          <a:off x="1956368" y="2401023"/>
          <a:ext cx="1520831" cy="1315697"/>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a:t>Computational Skills </a:t>
          </a:r>
        </a:p>
      </dsp:txBody>
      <dsp:txXfrm>
        <a:off x="2208402" y="2619062"/>
        <a:ext cx="1016763" cy="879619"/>
      </dsp:txXfrm>
    </dsp:sp>
    <dsp:sp modelId="{A519ECC4-28B4-4F84-8A03-84927C7936C4}">
      <dsp:nvSpPr>
        <dsp:cNvPr id="0" name=""/>
        <dsp:cNvSpPr/>
      </dsp:nvSpPr>
      <dsp:spPr>
        <a:xfrm>
          <a:off x="1956368" y="807431"/>
          <a:ext cx="1520831" cy="1315697"/>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a:t>Multiple </a:t>
          </a:r>
        </a:p>
        <a:p>
          <a:pPr lvl="0" algn="ctr" defTabSz="533400">
            <a:lnSpc>
              <a:spcPct val="90000"/>
            </a:lnSpc>
            <a:spcBef>
              <a:spcPct val="0"/>
            </a:spcBef>
            <a:spcAft>
              <a:spcPct val="35000"/>
            </a:spcAft>
          </a:pPr>
          <a:r>
            <a:rPr lang="en-US" sz="1200" kern="1200"/>
            <a:t>Regression</a:t>
          </a:r>
        </a:p>
      </dsp:txBody>
      <dsp:txXfrm>
        <a:off x="2208402" y="1025470"/>
        <a:ext cx="1016763" cy="8796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E1B6FA-EDA0-4F27-91F9-87D90DF060EE}">
      <dsp:nvSpPr>
        <dsp:cNvPr id="0" name=""/>
        <dsp:cNvSpPr/>
      </dsp:nvSpPr>
      <dsp:spPr>
        <a:xfrm>
          <a:off x="4954458" y="795211"/>
          <a:ext cx="1678813" cy="3730751"/>
        </a:xfrm>
        <a:prstGeom prst="wedgeRectCallout">
          <a:avLst>
            <a:gd name="adj1" fmla="val 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t" anchorCtr="0">
          <a:noAutofit/>
        </a:bodyPr>
        <a:lstStyle/>
        <a:p>
          <a:pPr lvl="0" algn="r" defTabSz="711200">
            <a:lnSpc>
              <a:spcPct val="90000"/>
            </a:lnSpc>
            <a:spcBef>
              <a:spcPct val="0"/>
            </a:spcBef>
            <a:spcAft>
              <a:spcPct val="35000"/>
            </a:spcAft>
          </a:pPr>
          <a:r>
            <a:rPr lang="en-US" sz="1600" kern="1200"/>
            <a:t>Prediction of Numeric Targets</a:t>
          </a:r>
        </a:p>
        <a:p>
          <a:pPr lvl="0" algn="r" defTabSz="711200">
            <a:lnSpc>
              <a:spcPct val="90000"/>
            </a:lnSpc>
            <a:spcBef>
              <a:spcPct val="0"/>
            </a:spcBef>
            <a:spcAft>
              <a:spcPct val="35000"/>
            </a:spcAft>
          </a:pPr>
          <a:r>
            <a:rPr lang="en-US" sz="1600" kern="1200"/>
            <a:t>Prediction of Categorical Targets</a:t>
          </a:r>
        </a:p>
        <a:p>
          <a:pPr lvl="0" algn="r" defTabSz="711200">
            <a:lnSpc>
              <a:spcPct val="90000"/>
            </a:lnSpc>
            <a:spcBef>
              <a:spcPct val="0"/>
            </a:spcBef>
            <a:spcAft>
              <a:spcPct val="35000"/>
            </a:spcAft>
          </a:pPr>
          <a:r>
            <a:rPr lang="en-US" sz="1600" kern="1200"/>
            <a:t>Scoring of New Data</a:t>
          </a:r>
        </a:p>
        <a:p>
          <a:pPr lvl="0" algn="r" defTabSz="711200">
            <a:lnSpc>
              <a:spcPct val="90000"/>
            </a:lnSpc>
            <a:spcBef>
              <a:spcPct val="0"/>
            </a:spcBef>
            <a:spcAft>
              <a:spcPct val="35000"/>
            </a:spcAft>
          </a:pPr>
          <a:r>
            <a:rPr lang="en-US" sz="1600" kern="1200"/>
            <a:t>Continual Supervision of Model Performance</a:t>
          </a:r>
        </a:p>
      </dsp:txBody>
      <dsp:txXfrm>
        <a:off x="5167521" y="795211"/>
        <a:ext cx="1465750" cy="3730751"/>
      </dsp:txXfrm>
    </dsp:sp>
    <dsp:sp modelId="{C0B379C8-A4DF-47BC-A76E-876053C9D760}">
      <dsp:nvSpPr>
        <dsp:cNvPr id="0" name=""/>
        <dsp:cNvSpPr/>
      </dsp:nvSpPr>
      <dsp:spPr>
        <a:xfrm>
          <a:off x="4954458" y="0"/>
          <a:ext cx="1678813" cy="79656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711200">
            <a:lnSpc>
              <a:spcPct val="90000"/>
            </a:lnSpc>
            <a:spcBef>
              <a:spcPct val="0"/>
            </a:spcBef>
            <a:spcAft>
              <a:spcPct val="35000"/>
            </a:spcAft>
          </a:pPr>
          <a:r>
            <a:rPr lang="en-US" sz="1600" kern="1200"/>
            <a:t>Supervised</a:t>
          </a:r>
        </a:p>
        <a:p>
          <a:pPr lvl="0" algn="ctr" defTabSz="711200">
            <a:lnSpc>
              <a:spcPct val="90000"/>
            </a:lnSpc>
            <a:spcBef>
              <a:spcPct val="0"/>
            </a:spcBef>
            <a:spcAft>
              <a:spcPct val="35000"/>
            </a:spcAft>
          </a:pPr>
          <a:r>
            <a:rPr lang="en-US" sz="1600" kern="1200"/>
            <a:t>Learning</a:t>
          </a:r>
        </a:p>
      </dsp:txBody>
      <dsp:txXfrm>
        <a:off x="4954458" y="0"/>
        <a:ext cx="1678813" cy="796569"/>
      </dsp:txXfrm>
    </dsp:sp>
    <dsp:sp modelId="{8AAA0D3B-2B64-49F7-8F5B-C87B7B3CB073}">
      <dsp:nvSpPr>
        <dsp:cNvPr id="0" name=""/>
        <dsp:cNvSpPr/>
      </dsp:nvSpPr>
      <dsp:spPr>
        <a:xfrm>
          <a:off x="3275141" y="795211"/>
          <a:ext cx="1678813" cy="3464624"/>
        </a:xfrm>
        <a:prstGeom prst="wedgeRectCallout">
          <a:avLst>
            <a:gd name="adj1" fmla="val 62500"/>
            <a:gd name="adj2" fmla="val 2083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t" anchorCtr="0">
          <a:noAutofit/>
        </a:bodyPr>
        <a:lstStyle/>
        <a:p>
          <a:pPr lvl="0" algn="r" defTabSz="711200">
            <a:lnSpc>
              <a:spcPct val="90000"/>
            </a:lnSpc>
            <a:spcBef>
              <a:spcPct val="0"/>
            </a:spcBef>
            <a:spcAft>
              <a:spcPct val="35000"/>
            </a:spcAft>
          </a:pPr>
          <a:r>
            <a:rPr lang="en-US" sz="1600" kern="1200"/>
            <a:t>Treatment of Missing Observations</a:t>
          </a:r>
        </a:p>
        <a:p>
          <a:pPr lvl="0" algn="r" defTabSz="711200">
            <a:lnSpc>
              <a:spcPct val="90000"/>
            </a:lnSpc>
            <a:spcBef>
              <a:spcPct val="0"/>
            </a:spcBef>
            <a:spcAft>
              <a:spcPct val="35000"/>
            </a:spcAft>
          </a:pPr>
          <a:r>
            <a:rPr lang="en-US" sz="1600" kern="1200"/>
            <a:t>Treatment of Outliers</a:t>
          </a:r>
        </a:p>
        <a:p>
          <a:pPr lvl="0" algn="r" defTabSz="711200">
            <a:lnSpc>
              <a:spcPct val="90000"/>
            </a:lnSpc>
            <a:spcBef>
              <a:spcPct val="0"/>
            </a:spcBef>
            <a:spcAft>
              <a:spcPct val="35000"/>
            </a:spcAft>
          </a:pPr>
          <a:r>
            <a:rPr lang="en-US" sz="1600" kern="1200"/>
            <a:t>Data Segmentation</a:t>
          </a:r>
        </a:p>
        <a:p>
          <a:pPr lvl="0" algn="r" defTabSz="711200">
            <a:lnSpc>
              <a:spcPct val="90000"/>
            </a:lnSpc>
            <a:spcBef>
              <a:spcPct val="0"/>
            </a:spcBef>
            <a:spcAft>
              <a:spcPct val="35000"/>
            </a:spcAft>
          </a:pPr>
          <a:r>
            <a:rPr lang="en-US" sz="1600" kern="1200"/>
            <a:t>Reduction of Dimension of Input Space</a:t>
          </a:r>
        </a:p>
      </dsp:txBody>
      <dsp:txXfrm>
        <a:off x="3488204" y="795211"/>
        <a:ext cx="1465750" cy="3464624"/>
      </dsp:txXfrm>
    </dsp:sp>
    <dsp:sp modelId="{2BAB9C26-6C11-474A-BCDE-495F1266D518}">
      <dsp:nvSpPr>
        <dsp:cNvPr id="0" name=""/>
        <dsp:cNvSpPr/>
      </dsp:nvSpPr>
      <dsp:spPr>
        <a:xfrm>
          <a:off x="3275141" y="128989"/>
          <a:ext cx="1678813" cy="6662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711200">
            <a:lnSpc>
              <a:spcPct val="90000"/>
            </a:lnSpc>
            <a:spcBef>
              <a:spcPct val="0"/>
            </a:spcBef>
            <a:spcAft>
              <a:spcPct val="35000"/>
            </a:spcAft>
          </a:pPr>
          <a:r>
            <a:rPr lang="en-US" sz="1600" kern="1200"/>
            <a:t>Unsupervised </a:t>
          </a:r>
        </a:p>
        <a:p>
          <a:pPr lvl="0" algn="ctr" defTabSz="711200">
            <a:lnSpc>
              <a:spcPct val="90000"/>
            </a:lnSpc>
            <a:spcBef>
              <a:spcPct val="0"/>
            </a:spcBef>
            <a:spcAft>
              <a:spcPct val="35000"/>
            </a:spcAft>
          </a:pPr>
          <a:r>
            <a:rPr lang="en-US" sz="1600" kern="1200"/>
            <a:t>Learning</a:t>
          </a:r>
        </a:p>
      </dsp:txBody>
      <dsp:txXfrm>
        <a:off x="3275141" y="128989"/>
        <a:ext cx="1678813" cy="666221"/>
      </dsp:txXfrm>
    </dsp:sp>
    <dsp:sp modelId="{A559984E-18D1-4D1E-8D46-BEFC41312737}">
      <dsp:nvSpPr>
        <dsp:cNvPr id="0" name=""/>
        <dsp:cNvSpPr/>
      </dsp:nvSpPr>
      <dsp:spPr>
        <a:xfrm>
          <a:off x="1596327" y="795211"/>
          <a:ext cx="1678813" cy="3198045"/>
        </a:xfrm>
        <a:prstGeom prst="wedgeRectCallout">
          <a:avLst>
            <a:gd name="adj1" fmla="val 62500"/>
            <a:gd name="adj2" fmla="val 2083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0" tIns="50800" rIns="50800" bIns="50800" numCol="1" spcCol="1270" anchor="t" anchorCtr="0">
          <a:noAutofit/>
        </a:bodyPr>
        <a:lstStyle/>
        <a:p>
          <a:pPr lvl="0" algn="r" defTabSz="711200">
            <a:lnSpc>
              <a:spcPct val="90000"/>
            </a:lnSpc>
            <a:spcBef>
              <a:spcPct val="0"/>
            </a:spcBef>
            <a:spcAft>
              <a:spcPct val="35000"/>
            </a:spcAft>
          </a:pPr>
          <a:r>
            <a:rPr lang="en-US" sz="1600" kern="1200"/>
            <a:t>Univariate Plots</a:t>
          </a:r>
        </a:p>
        <a:p>
          <a:pPr lvl="0" algn="r" defTabSz="711200">
            <a:lnSpc>
              <a:spcPct val="90000"/>
            </a:lnSpc>
            <a:spcBef>
              <a:spcPct val="0"/>
            </a:spcBef>
            <a:spcAft>
              <a:spcPct val="35000"/>
            </a:spcAft>
          </a:pPr>
          <a:r>
            <a:rPr lang="en-US" sz="1600" kern="1200"/>
            <a:t>Box-Plots</a:t>
          </a:r>
        </a:p>
        <a:p>
          <a:pPr lvl="0" algn="r" defTabSz="711200">
            <a:lnSpc>
              <a:spcPct val="90000"/>
            </a:lnSpc>
            <a:spcBef>
              <a:spcPct val="0"/>
            </a:spcBef>
            <a:spcAft>
              <a:spcPct val="35000"/>
            </a:spcAft>
          </a:pPr>
          <a:r>
            <a:rPr lang="en-US" sz="1600" kern="1200"/>
            <a:t>Matrix Plots</a:t>
          </a:r>
        </a:p>
        <a:p>
          <a:pPr lvl="0" algn="r" defTabSz="711200">
            <a:lnSpc>
              <a:spcPct val="90000"/>
            </a:lnSpc>
            <a:spcBef>
              <a:spcPct val="0"/>
            </a:spcBef>
            <a:spcAft>
              <a:spcPct val="35000"/>
            </a:spcAft>
          </a:pPr>
          <a:r>
            <a:rPr lang="en-US" sz="1600" kern="1200"/>
            <a:t>Heat and Spatial Maps</a:t>
          </a:r>
        </a:p>
      </dsp:txBody>
      <dsp:txXfrm>
        <a:off x="1809390" y="795211"/>
        <a:ext cx="1465750" cy="3198045"/>
      </dsp:txXfrm>
    </dsp:sp>
    <dsp:sp modelId="{28A1463F-1217-4086-A793-784BBF4AE013}">
      <dsp:nvSpPr>
        <dsp:cNvPr id="0" name=""/>
        <dsp:cNvSpPr/>
      </dsp:nvSpPr>
      <dsp:spPr>
        <a:xfrm>
          <a:off x="1596327" y="262053"/>
          <a:ext cx="1678813" cy="53315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711200">
            <a:lnSpc>
              <a:spcPct val="90000"/>
            </a:lnSpc>
            <a:spcBef>
              <a:spcPct val="0"/>
            </a:spcBef>
            <a:spcAft>
              <a:spcPct val="35000"/>
            </a:spcAft>
          </a:pPr>
          <a:r>
            <a:rPr lang="en-US" sz="1600" kern="1200"/>
            <a:t>EDA</a:t>
          </a:r>
        </a:p>
      </dsp:txBody>
      <dsp:txXfrm>
        <a:off x="1596327" y="262053"/>
        <a:ext cx="1678813" cy="533158"/>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11/layout/InterconnectedBlockProcess">
  <dgm:title val="Interconnected Block Process"/>
  <dgm:desc val="Use to show sequential steps in a process. Works best with small amounts of Level 1 text and medium amounts of Level 2 text."/>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A3CED2-94C0-4C51-91F7-80F4C78CB75D}" type="datetimeFigureOut">
              <a:rPr lang="en-US" smtClean="0"/>
              <a:t>1/21/2016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82E6C9-9D01-45A1-9E1B-46242AE02E94}" type="slidenum">
              <a:rPr lang="en-US" smtClean="0"/>
              <a:t>‹#›</a:t>
            </a:fld>
            <a:endParaRPr lang="en-US"/>
          </a:p>
        </p:txBody>
      </p:sp>
    </p:spTree>
    <p:extLst>
      <p:ext uri="{BB962C8B-B14F-4D97-AF65-F5344CB8AC3E}">
        <p14:creationId xmlns:p14="http://schemas.microsoft.com/office/powerpoint/2010/main" val="1534289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0507CD-B9E0-4649-9105-90A2FBD3E736}" type="slidenum">
              <a:rPr lang="en-US" smtClean="0"/>
              <a:t>13</a:t>
            </a:fld>
            <a:endParaRPr lang="en-US"/>
          </a:p>
        </p:txBody>
      </p:sp>
    </p:spTree>
    <p:extLst>
      <p:ext uri="{BB962C8B-B14F-4D97-AF65-F5344CB8AC3E}">
        <p14:creationId xmlns:p14="http://schemas.microsoft.com/office/powerpoint/2010/main" val="2062267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17BAE5-E8CA-4D9F-A0BE-99B2F75AF5EA}"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28904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17BAE5-E8CA-4D9F-A0BE-99B2F75AF5EA}"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383109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17BAE5-E8CA-4D9F-A0BE-99B2F75AF5EA}"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603844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17BAE5-E8CA-4D9F-A0BE-99B2F75AF5EA}"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1528864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17BAE5-E8CA-4D9F-A0BE-99B2F75AF5EA}"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35369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17BAE5-E8CA-4D9F-A0BE-99B2F75AF5EA}"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495074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17BAE5-E8CA-4D9F-A0BE-99B2F75AF5EA}" type="datetimeFigureOut">
              <a:rPr lang="en-US" smtClean="0"/>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784401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17BAE5-E8CA-4D9F-A0BE-99B2F75AF5EA}" type="datetimeFigureOut">
              <a:rPr lang="en-US" smtClean="0"/>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691538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7BAE5-E8CA-4D9F-A0BE-99B2F75AF5EA}" type="datetimeFigureOut">
              <a:rPr lang="en-US" smtClean="0"/>
              <a:t>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1898008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7BAE5-E8CA-4D9F-A0BE-99B2F75AF5EA}"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6417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7BAE5-E8CA-4D9F-A0BE-99B2F75AF5EA}"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19331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7BAE5-E8CA-4D9F-A0BE-99B2F75AF5EA}" type="datetimeFigureOut">
              <a:rPr lang="en-US" smtClean="0"/>
              <a:t>1/21/2016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8B292-9B67-4237-9F41-02E2F073AF72}" type="slidenum">
              <a:rPr lang="en-US" smtClean="0"/>
              <a:t>‹#›</a:t>
            </a:fld>
            <a:endParaRPr lang="en-US"/>
          </a:p>
        </p:txBody>
      </p:sp>
    </p:spTree>
    <p:extLst>
      <p:ext uri="{BB962C8B-B14F-4D97-AF65-F5344CB8AC3E}">
        <p14:creationId xmlns:p14="http://schemas.microsoft.com/office/powerpoint/2010/main" val="353697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143250"/>
          </a:xfrm>
        </p:spPr>
        <p:txBody>
          <a:bodyPr>
            <a:normAutofit/>
          </a:bodyPr>
          <a:lstStyle/>
          <a:p>
            <a:r>
              <a:rPr lang="en-US" sz="4000" b="1" dirty="0" smtClean="0"/>
              <a:t>Eco </a:t>
            </a:r>
            <a:r>
              <a:rPr lang="en-US" sz="4000" b="1" dirty="0" smtClean="0"/>
              <a:t>6380 </a:t>
            </a:r>
            <a:r>
              <a:rPr lang="en-US" sz="4000" b="1" dirty="0" smtClean="0"/>
              <a:t/>
            </a:r>
            <a:br>
              <a:rPr lang="en-US" sz="4000" b="1" dirty="0" smtClean="0"/>
            </a:br>
            <a:r>
              <a:rPr lang="en-US" sz="4000" b="1" dirty="0" smtClean="0"/>
              <a:t>Predictive Analytics For Economists</a:t>
            </a:r>
            <a:br>
              <a:rPr lang="en-US" sz="4000" b="1" dirty="0" smtClean="0"/>
            </a:br>
            <a:r>
              <a:rPr lang="en-US" sz="4000" b="1" dirty="0" smtClean="0"/>
              <a:t>Spring </a:t>
            </a:r>
            <a:r>
              <a:rPr lang="en-US" sz="4000" b="1" dirty="0" smtClean="0"/>
              <a:t>2016</a:t>
            </a:r>
            <a:endParaRPr lang="en-US" b="1" dirty="0"/>
          </a:p>
        </p:txBody>
      </p:sp>
      <p:sp>
        <p:nvSpPr>
          <p:cNvPr id="3" name="Subtitle 2"/>
          <p:cNvSpPr>
            <a:spLocks noGrp="1"/>
          </p:cNvSpPr>
          <p:nvPr>
            <p:ph type="subTitle" idx="1"/>
          </p:nvPr>
        </p:nvSpPr>
        <p:spPr>
          <a:xfrm>
            <a:off x="1371600" y="3657600"/>
            <a:ext cx="6400800" cy="2514600"/>
          </a:xfrm>
        </p:spPr>
        <p:txBody>
          <a:bodyPr>
            <a:normAutofit/>
          </a:bodyPr>
          <a:lstStyle/>
          <a:p>
            <a:r>
              <a:rPr lang="en-US" b="1" dirty="0" smtClean="0">
                <a:solidFill>
                  <a:schemeClr val="tx1"/>
                </a:solidFill>
              </a:rPr>
              <a:t>Professor Tom Fomby</a:t>
            </a:r>
          </a:p>
          <a:p>
            <a:r>
              <a:rPr lang="en-US" b="1" dirty="0" smtClean="0">
                <a:solidFill>
                  <a:schemeClr val="tx1"/>
                </a:solidFill>
              </a:rPr>
              <a:t>Department </a:t>
            </a:r>
            <a:r>
              <a:rPr lang="en-US" b="1" dirty="0" smtClean="0">
                <a:solidFill>
                  <a:schemeClr val="tx1"/>
                </a:solidFill>
              </a:rPr>
              <a:t>of Economics</a:t>
            </a:r>
          </a:p>
          <a:p>
            <a:r>
              <a:rPr lang="en-US" b="1" dirty="0" smtClean="0">
                <a:solidFill>
                  <a:schemeClr val="tx1"/>
                </a:solidFill>
              </a:rPr>
              <a:t>SMU</a:t>
            </a:r>
            <a:endParaRPr lang="en-US" b="1" dirty="0">
              <a:solidFill>
                <a:schemeClr val="tx1"/>
              </a:solidFill>
            </a:endParaRPr>
          </a:p>
        </p:txBody>
      </p:sp>
    </p:spTree>
    <p:extLst>
      <p:ext uri="{BB962C8B-B14F-4D97-AF65-F5344CB8AC3E}">
        <p14:creationId xmlns:p14="http://schemas.microsoft.com/office/powerpoint/2010/main" val="2358712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Core Tasks of Predictive </a:t>
            </a:r>
            <a:r>
              <a:rPr lang="en-US" dirty="0" smtClean="0"/>
              <a:t>Analytics</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2733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Bond Rating Problem</a:t>
            </a:r>
            <a:endParaRPr lang="en-US" dirty="0"/>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r>
              <a:rPr lang="en-US" dirty="0"/>
              <a:t>In this problem imagine yourself as a Bond Rating Analyst working for </a:t>
            </a:r>
            <a:r>
              <a:rPr lang="en-US" dirty="0" err="1"/>
              <a:t>BondRate</a:t>
            </a:r>
            <a:r>
              <a:rPr lang="en-US" dirty="0"/>
              <a:t>, Inc., a National Bond Rating Company.  Given the financials of a company that is about to issue a corporate bond, you are to rate its bond with a rating of AAA (highest rating), AA, A, BBB, BB, B, or C (lowest rating) depending on the probability that the company will </a:t>
            </a:r>
            <a:r>
              <a:rPr lang="en-US" b="1" i="1" dirty="0"/>
              <a:t>not</a:t>
            </a:r>
            <a:r>
              <a:rPr lang="en-US" dirty="0"/>
              <a:t> be “financially stressed” in the next 12 months.  In our rating system, if the company has a probability between 0.0 and 0.05 of being distressed in the next 12 months, the firm’s bond is rated AAA.  If the company has a probability between 0.05 and 0.10 of being distressed in the next 12 months, the firm’s bond is rated AA.  The ranges for the other ratings are A = (0.10 – 0.15), BBB = (0.15 – 0.20), BB = (0.20 – 0.25), B = (0.25 – 0.30), and C = (0.30 and above).</a:t>
            </a:r>
          </a:p>
          <a:p>
            <a:r>
              <a:rPr lang="en-US" dirty="0" smtClean="0"/>
              <a:t>Target Variable: Y = 0 if firm does not become “distressed” in the next 12 months, Y = 1 if firm becomes distressed in the next 12 months</a:t>
            </a:r>
          </a:p>
          <a:p>
            <a:r>
              <a:rPr lang="en-US" dirty="0" smtClean="0"/>
              <a:t>Input Variables include (next slide) </a:t>
            </a:r>
            <a:endParaRPr lang="en-US" dirty="0"/>
          </a:p>
        </p:txBody>
      </p:sp>
    </p:spTree>
    <p:extLst>
      <p:ext uri="{BB962C8B-B14F-4D97-AF65-F5344CB8AC3E}">
        <p14:creationId xmlns:p14="http://schemas.microsoft.com/office/powerpoint/2010/main" val="27447589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Input Variables</a:t>
            </a:r>
            <a:br>
              <a:rPr lang="en-US" dirty="0" smtClean="0"/>
            </a:br>
            <a:r>
              <a:rPr lang="en-US" dirty="0" smtClean="0"/>
              <a:t>Measured 12 Months Prior</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smtClean="0">
                <a:solidFill>
                  <a:schemeClr val="tx1"/>
                </a:solidFill>
              </a:rPr>
              <a:t>tdta</a:t>
            </a:r>
            <a:r>
              <a:rPr lang="en-US" dirty="0" smtClean="0">
                <a:solidFill>
                  <a:schemeClr val="tx1"/>
                </a:solidFill>
              </a:rPr>
              <a:t>   = "Debt to Assets"</a:t>
            </a:r>
          </a:p>
          <a:p>
            <a:r>
              <a:rPr lang="en-US" dirty="0" err="1" smtClean="0">
                <a:solidFill>
                  <a:schemeClr val="tx1"/>
                </a:solidFill>
              </a:rPr>
              <a:t>gempl</a:t>
            </a:r>
            <a:r>
              <a:rPr lang="en-US" dirty="0" smtClean="0">
                <a:solidFill>
                  <a:schemeClr val="tx1"/>
                </a:solidFill>
              </a:rPr>
              <a:t>  = "Employee Growth Rate" </a:t>
            </a:r>
          </a:p>
          <a:p>
            <a:r>
              <a:rPr lang="en-US" dirty="0" err="1" smtClean="0">
                <a:solidFill>
                  <a:schemeClr val="tx1"/>
                </a:solidFill>
              </a:rPr>
              <a:t>opita</a:t>
            </a:r>
            <a:r>
              <a:rPr lang="en-US" dirty="0" smtClean="0">
                <a:solidFill>
                  <a:schemeClr val="tx1"/>
                </a:solidFill>
              </a:rPr>
              <a:t>  = "Op. Income to Assets"</a:t>
            </a:r>
          </a:p>
          <a:p>
            <a:r>
              <a:rPr lang="en-US" dirty="0" err="1" smtClean="0">
                <a:solidFill>
                  <a:schemeClr val="tx1"/>
                </a:solidFill>
              </a:rPr>
              <a:t>invsls</a:t>
            </a:r>
            <a:r>
              <a:rPr lang="en-US" dirty="0" smtClean="0">
                <a:solidFill>
                  <a:schemeClr val="tx1"/>
                </a:solidFill>
              </a:rPr>
              <a:t> = "Inventory to Sales" </a:t>
            </a:r>
          </a:p>
          <a:p>
            <a:r>
              <a:rPr lang="en-US" dirty="0" err="1" smtClean="0">
                <a:solidFill>
                  <a:schemeClr val="tx1"/>
                </a:solidFill>
              </a:rPr>
              <a:t>lsls</a:t>
            </a:r>
            <a:r>
              <a:rPr lang="en-US" dirty="0" smtClean="0">
                <a:solidFill>
                  <a:schemeClr val="tx1"/>
                </a:solidFill>
              </a:rPr>
              <a:t>   = "Log of Sales" </a:t>
            </a:r>
          </a:p>
          <a:p>
            <a:r>
              <a:rPr lang="en-US" dirty="0" err="1" smtClean="0">
                <a:solidFill>
                  <a:schemeClr val="tx1"/>
                </a:solidFill>
              </a:rPr>
              <a:t>lta</a:t>
            </a:r>
            <a:r>
              <a:rPr lang="en-US" dirty="0" smtClean="0">
                <a:solidFill>
                  <a:schemeClr val="tx1"/>
                </a:solidFill>
              </a:rPr>
              <a:t>    = "Log of Assets" </a:t>
            </a:r>
          </a:p>
          <a:p>
            <a:r>
              <a:rPr lang="en-US" dirty="0" err="1" smtClean="0">
                <a:solidFill>
                  <a:schemeClr val="tx1"/>
                </a:solidFill>
              </a:rPr>
              <a:t>nwcta</a:t>
            </a:r>
            <a:r>
              <a:rPr lang="en-US" dirty="0" smtClean="0">
                <a:solidFill>
                  <a:schemeClr val="tx1"/>
                </a:solidFill>
              </a:rPr>
              <a:t>  = "Net Working Cap to Assets"</a:t>
            </a:r>
          </a:p>
          <a:p>
            <a:r>
              <a:rPr lang="en-US" dirty="0" err="1" smtClean="0">
                <a:solidFill>
                  <a:schemeClr val="tx1"/>
                </a:solidFill>
              </a:rPr>
              <a:t>cacl</a:t>
            </a:r>
            <a:r>
              <a:rPr lang="en-US" dirty="0" smtClean="0">
                <a:solidFill>
                  <a:schemeClr val="tx1"/>
                </a:solidFill>
              </a:rPr>
              <a:t>   = "Current Assets to Current </a:t>
            </a:r>
            <a:r>
              <a:rPr lang="en-US" dirty="0" err="1" smtClean="0">
                <a:solidFill>
                  <a:schemeClr val="tx1"/>
                </a:solidFill>
              </a:rPr>
              <a:t>Liab</a:t>
            </a:r>
            <a:r>
              <a:rPr lang="en-US" dirty="0" smtClean="0">
                <a:solidFill>
                  <a:schemeClr val="tx1"/>
                </a:solidFill>
              </a:rPr>
              <a:t>" </a:t>
            </a:r>
          </a:p>
          <a:p>
            <a:r>
              <a:rPr lang="en-US" dirty="0" err="1" smtClean="0">
                <a:solidFill>
                  <a:schemeClr val="tx1"/>
                </a:solidFill>
              </a:rPr>
              <a:t>qacl</a:t>
            </a:r>
            <a:r>
              <a:rPr lang="en-US" dirty="0" smtClean="0">
                <a:solidFill>
                  <a:schemeClr val="tx1"/>
                </a:solidFill>
              </a:rPr>
              <a:t>   = "Quick Assets to Current </a:t>
            </a:r>
            <a:r>
              <a:rPr lang="en-US" dirty="0" err="1" smtClean="0">
                <a:solidFill>
                  <a:schemeClr val="tx1"/>
                </a:solidFill>
              </a:rPr>
              <a:t>Liab</a:t>
            </a:r>
            <a:r>
              <a:rPr lang="en-US" dirty="0" smtClean="0">
                <a:solidFill>
                  <a:schemeClr val="tx1"/>
                </a:solidFill>
              </a:rPr>
              <a:t>" </a:t>
            </a:r>
          </a:p>
          <a:p>
            <a:r>
              <a:rPr lang="en-US" dirty="0" err="1" smtClean="0">
                <a:solidFill>
                  <a:schemeClr val="tx1"/>
                </a:solidFill>
              </a:rPr>
              <a:t>ebita</a:t>
            </a:r>
            <a:r>
              <a:rPr lang="en-US" dirty="0" smtClean="0">
                <a:solidFill>
                  <a:schemeClr val="tx1"/>
                </a:solidFill>
              </a:rPr>
              <a:t>  = "EBIT to Assets" </a:t>
            </a:r>
          </a:p>
          <a:p>
            <a:r>
              <a:rPr lang="en-US" dirty="0" err="1" smtClean="0">
                <a:solidFill>
                  <a:schemeClr val="tx1"/>
                </a:solidFill>
              </a:rPr>
              <a:t>reta</a:t>
            </a:r>
            <a:r>
              <a:rPr lang="en-US" dirty="0" smtClean="0">
                <a:solidFill>
                  <a:schemeClr val="tx1"/>
                </a:solidFill>
              </a:rPr>
              <a:t>   = "Retained Earnings to Assets"</a:t>
            </a:r>
          </a:p>
          <a:p>
            <a:r>
              <a:rPr lang="en-US" dirty="0" err="1" smtClean="0">
                <a:solidFill>
                  <a:schemeClr val="tx1"/>
                </a:solidFill>
              </a:rPr>
              <a:t>ltdta</a:t>
            </a:r>
            <a:r>
              <a:rPr lang="en-US" dirty="0" smtClean="0">
                <a:solidFill>
                  <a:schemeClr val="tx1"/>
                </a:solidFill>
              </a:rPr>
              <a:t>  = "</a:t>
            </a:r>
            <a:r>
              <a:rPr lang="en-US" dirty="0" err="1" smtClean="0">
                <a:solidFill>
                  <a:schemeClr val="tx1"/>
                </a:solidFill>
              </a:rPr>
              <a:t>LongTerm</a:t>
            </a:r>
            <a:r>
              <a:rPr lang="en-US" dirty="0" smtClean="0">
                <a:solidFill>
                  <a:schemeClr val="tx1"/>
                </a:solidFill>
              </a:rPr>
              <a:t> Debt to </a:t>
            </a:r>
            <a:r>
              <a:rPr lang="en-US" dirty="0" err="1" smtClean="0">
                <a:solidFill>
                  <a:schemeClr val="tx1"/>
                </a:solidFill>
              </a:rPr>
              <a:t>TotAssets</a:t>
            </a:r>
            <a:r>
              <a:rPr lang="en-US" dirty="0" smtClean="0">
                <a:solidFill>
                  <a:schemeClr val="tx1"/>
                </a:solidFill>
              </a:rPr>
              <a:t>"</a:t>
            </a:r>
          </a:p>
          <a:p>
            <a:r>
              <a:rPr lang="en-US" dirty="0" err="1" smtClean="0">
                <a:solidFill>
                  <a:schemeClr val="tx1"/>
                </a:solidFill>
              </a:rPr>
              <a:t>mveltd</a:t>
            </a:r>
            <a:r>
              <a:rPr lang="en-US" dirty="0" smtClean="0">
                <a:solidFill>
                  <a:schemeClr val="tx1"/>
                </a:solidFill>
              </a:rPr>
              <a:t> = "</a:t>
            </a:r>
            <a:r>
              <a:rPr lang="en-US" dirty="0" err="1" smtClean="0">
                <a:solidFill>
                  <a:schemeClr val="tx1"/>
                </a:solidFill>
              </a:rPr>
              <a:t>Mkt</a:t>
            </a:r>
            <a:r>
              <a:rPr lang="en-US" dirty="0" smtClean="0">
                <a:solidFill>
                  <a:schemeClr val="tx1"/>
                </a:solidFill>
              </a:rPr>
              <a:t> Value </a:t>
            </a:r>
            <a:r>
              <a:rPr lang="en-US" dirty="0" err="1" smtClean="0">
                <a:solidFill>
                  <a:schemeClr val="tx1"/>
                </a:solidFill>
              </a:rPr>
              <a:t>Eqty</a:t>
            </a:r>
            <a:r>
              <a:rPr lang="en-US" dirty="0" smtClean="0">
                <a:solidFill>
                  <a:schemeClr val="tx1"/>
                </a:solidFill>
              </a:rPr>
              <a:t> to LTD" </a:t>
            </a:r>
          </a:p>
          <a:p>
            <a:r>
              <a:rPr lang="en-US" dirty="0" smtClean="0">
                <a:solidFill>
                  <a:schemeClr val="tx1"/>
                </a:solidFill>
              </a:rPr>
              <a:t>fata   = "Fixed Assets to Assets";</a:t>
            </a:r>
            <a:endParaRPr lang="en-US" dirty="0" smtClean="0"/>
          </a:p>
          <a:p>
            <a:endParaRPr lang="en-US" dirty="0"/>
          </a:p>
        </p:txBody>
      </p:sp>
    </p:spTree>
    <p:extLst>
      <p:ext uri="{BB962C8B-B14F-4D97-AF65-F5344CB8AC3E}">
        <p14:creationId xmlns:p14="http://schemas.microsoft.com/office/powerpoint/2010/main" val="1200504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 Typical SPSS Modeler Stream</a:t>
            </a:r>
            <a:endParaRPr lang="en-US" sz="3200" dirty="0"/>
          </a:p>
        </p:txBody>
      </p:sp>
      <p:sp>
        <p:nvSpPr>
          <p:cNvPr id="3" name="Content Placeholder 2"/>
          <p:cNvSpPr>
            <a:spLocks noGrp="1"/>
          </p:cNvSpPr>
          <p:nvPr>
            <p:ph idx="1"/>
          </p:nvPr>
        </p:nvSpPr>
        <p:spPr/>
        <p:txBody>
          <a:bodyPr>
            <a:normAutofit/>
          </a:bodyPr>
          <a:lstStyle/>
          <a:p>
            <a:endParaRPr lang="en-US" sz="2000"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219200"/>
            <a:ext cx="8382000"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30282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Artificial Neural Network</a:t>
            </a:r>
            <a:endParaRPr lang="en-US" dirty="0"/>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18673" y="1627910"/>
            <a:ext cx="5867399"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7105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 CHAID Tree</a:t>
            </a:r>
            <a:endParaRPr lang="en-US" sz="36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1066800"/>
            <a:ext cx="67818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8785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dirty="0" smtClean="0"/>
              <a:t>Now Review</a:t>
            </a:r>
            <a:br>
              <a:rPr lang="en-US" dirty="0" smtClean="0"/>
            </a:br>
            <a:r>
              <a:rPr lang="en-US" dirty="0" smtClean="0"/>
              <a:t>the Operation of</a:t>
            </a:r>
            <a:br>
              <a:rPr lang="en-US" dirty="0" smtClean="0"/>
            </a:br>
            <a:r>
              <a:rPr lang="en-US" dirty="0" smtClean="0"/>
              <a:t>XLMINER Software</a:t>
            </a:r>
            <a:endParaRPr lang="en-US" dirty="0"/>
          </a:p>
        </p:txBody>
      </p:sp>
    </p:spTree>
    <p:extLst>
      <p:ext uri="{BB962C8B-B14F-4D97-AF65-F5344CB8AC3E}">
        <p14:creationId xmlns:p14="http://schemas.microsoft.com/office/powerpoint/2010/main" val="3636699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b="1" dirty="0"/>
              <a:t>Presentation </a:t>
            </a:r>
            <a:r>
              <a:rPr lang="en-US" b="1" dirty="0" smtClean="0"/>
              <a:t>2</a:t>
            </a:r>
            <a:br>
              <a:rPr lang="en-US" b="1" dirty="0" smtClean="0"/>
            </a:br>
            <a:r>
              <a:rPr lang="en-US" b="1" dirty="0"/>
              <a:t/>
            </a:r>
            <a:br>
              <a:rPr lang="en-US" b="1" dirty="0"/>
            </a:br>
            <a:r>
              <a:rPr lang="en-US" b="1" dirty="0"/>
              <a:t>The Data Mining Process and</a:t>
            </a:r>
            <a:br>
              <a:rPr lang="en-US" b="1" dirty="0"/>
            </a:br>
            <a:r>
              <a:rPr lang="en-US" b="1" dirty="0" smtClean="0"/>
              <a:t>Four </a:t>
            </a:r>
            <a:r>
              <a:rPr lang="en-US" b="1" dirty="0"/>
              <a:t>Software </a:t>
            </a:r>
            <a:r>
              <a:rPr lang="en-US" b="1" dirty="0" smtClean="0"/>
              <a:t>Packages</a:t>
            </a:r>
            <a:br>
              <a:rPr lang="en-US" b="1" dirty="0" smtClean="0"/>
            </a:br>
            <a:r>
              <a:rPr lang="en-US" b="1"/>
              <a:t/>
            </a:r>
            <a:br>
              <a:rPr lang="en-US" b="1"/>
            </a:br>
            <a:r>
              <a:rPr lang="en-US" b="1" smtClean="0"/>
              <a:t>Chapter 2 in SPB</a:t>
            </a:r>
            <a:r>
              <a:rPr lang="en-US" b="1" dirty="0"/>
              <a:t/>
            </a:r>
            <a:br>
              <a:rPr lang="en-US" b="1" dirty="0"/>
            </a:br>
            <a:endParaRPr lang="en-US" dirty="0"/>
          </a:p>
        </p:txBody>
      </p:sp>
    </p:spTree>
    <p:extLst>
      <p:ext uri="{BB962C8B-B14F-4D97-AF65-F5344CB8AC3E}">
        <p14:creationId xmlns:p14="http://schemas.microsoft.com/office/powerpoint/2010/main" val="3405775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Data Mining Process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a:t>
            </a:r>
            <a:r>
              <a:rPr lang="en-US" b="1" i="1" dirty="0" smtClean="0"/>
              <a:t>CRISP_DM</a:t>
            </a:r>
            <a:r>
              <a:rPr lang="en-US" dirty="0" smtClean="0"/>
              <a:t> Paradigm (see CRISPWP_0800 Data Mining Standards.pdf; CRISP_DM.pdf; and CRISP_Wikipedia.pdf)</a:t>
            </a:r>
          </a:p>
          <a:p>
            <a:r>
              <a:rPr lang="en-US" b="1" i="1" dirty="0" smtClean="0"/>
              <a:t>CRISP_DM</a:t>
            </a:r>
            <a:r>
              <a:rPr lang="en-US" dirty="0" smtClean="0"/>
              <a:t> = Cross Industry Standard Process for Data Mining</a:t>
            </a:r>
          </a:p>
          <a:p>
            <a:pPr marL="0" indent="0">
              <a:buNone/>
            </a:pPr>
            <a:r>
              <a:rPr lang="en-US" b="1" i="1" dirty="0" smtClean="0"/>
              <a:t>Steps:</a:t>
            </a:r>
          </a:p>
          <a:p>
            <a:r>
              <a:rPr lang="en-US" dirty="0" smtClean="0"/>
              <a:t>Business Understanding</a:t>
            </a:r>
          </a:p>
          <a:p>
            <a:r>
              <a:rPr lang="en-US" dirty="0" smtClean="0"/>
              <a:t>Data Understanding</a:t>
            </a:r>
          </a:p>
          <a:p>
            <a:r>
              <a:rPr lang="en-US" dirty="0" smtClean="0"/>
              <a:t>Data Preparation</a:t>
            </a:r>
          </a:p>
          <a:p>
            <a:r>
              <a:rPr lang="en-US" dirty="0" smtClean="0"/>
              <a:t>Modeling</a:t>
            </a:r>
          </a:p>
          <a:p>
            <a:r>
              <a:rPr lang="en-US" dirty="0" smtClean="0"/>
              <a:t>Evaluation</a:t>
            </a:r>
          </a:p>
          <a:p>
            <a:r>
              <a:rPr lang="en-US" dirty="0" smtClean="0"/>
              <a:t>Deployment </a:t>
            </a:r>
          </a:p>
          <a:p>
            <a:pPr marL="0" indent="0">
              <a:buNone/>
            </a:pPr>
            <a:r>
              <a:rPr lang="en-US" dirty="0" smtClean="0"/>
              <a:t>See the CRISP_DM tool in IBM/SPSS Modeler 15.0</a:t>
            </a:r>
          </a:p>
          <a:p>
            <a:pPr marL="0" indent="0">
              <a:buNone/>
            </a:pPr>
            <a:endParaRPr lang="en-US" dirty="0" smtClean="0"/>
          </a:p>
          <a:p>
            <a:pPr marL="0" indent="0">
              <a:buNone/>
            </a:pPr>
            <a:r>
              <a:rPr lang="en-US" dirty="0" smtClean="0"/>
              <a:t>The SAS Institute in Cary, North Carolina has its own Data Mining Process Protocol.  It is called SEMMA.  For more on </a:t>
            </a:r>
            <a:r>
              <a:rPr lang="en-US" smtClean="0"/>
              <a:t>this protocol, </a:t>
            </a:r>
            <a:r>
              <a:rPr lang="en-US" dirty="0" smtClean="0"/>
              <a:t>see SAS_SEMMA.pdf</a:t>
            </a:r>
            <a:endParaRPr lang="en-US" dirty="0"/>
          </a:p>
          <a:p>
            <a:pPr marL="0" indent="0">
              <a:buNone/>
            </a:pPr>
            <a:endParaRPr lang="en-US" dirty="0"/>
          </a:p>
        </p:txBody>
      </p:sp>
    </p:spTree>
    <p:extLst>
      <p:ext uri="{BB962C8B-B14F-4D97-AF65-F5344CB8AC3E}">
        <p14:creationId xmlns:p14="http://schemas.microsoft.com/office/powerpoint/2010/main" val="159303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Look at Four Data Mining</a:t>
            </a:r>
            <a:br>
              <a:rPr lang="en-US" dirty="0" smtClean="0"/>
            </a:br>
            <a:r>
              <a:rPr lang="en-US" dirty="0" smtClean="0"/>
              <a:t>Software Packages</a:t>
            </a:r>
            <a:endParaRPr lang="en-US" dirty="0"/>
          </a:p>
        </p:txBody>
      </p:sp>
      <p:sp>
        <p:nvSpPr>
          <p:cNvPr id="3" name="Content Placeholder 2"/>
          <p:cNvSpPr>
            <a:spLocks noGrp="1"/>
          </p:cNvSpPr>
          <p:nvPr>
            <p:ph idx="1"/>
          </p:nvPr>
        </p:nvSpPr>
        <p:spPr>
          <a:xfrm>
            <a:off x="457200" y="1600200"/>
            <a:ext cx="8229600" cy="5029200"/>
          </a:xfrm>
        </p:spPr>
        <p:txBody>
          <a:bodyPr>
            <a:normAutofit fontScale="62500" lnSpcReduction="20000"/>
          </a:bodyPr>
          <a:lstStyle/>
          <a:p>
            <a:r>
              <a:rPr lang="en-US" b="1" i="1" dirty="0" smtClean="0"/>
              <a:t>XLMINER</a:t>
            </a:r>
            <a:r>
              <a:rPr lang="en-US" dirty="0" smtClean="0"/>
              <a:t> – A very nice pedagogical software package to use.  Part of your textbook.  Add-in to Microsoft EXCEL.  A Point and Click add-in that generates extra EXCEL spreadsheets when executing a procedure. </a:t>
            </a:r>
          </a:p>
          <a:p>
            <a:r>
              <a:rPr lang="en-US" b="1" i="1" dirty="0" smtClean="0"/>
              <a:t>IBM/SPSS Modeler 15.0 </a:t>
            </a:r>
            <a:r>
              <a:rPr lang="en-US" dirty="0" smtClean="0"/>
              <a:t>– More sophisticated than XLMINER.  It uses a “stream flow” approach where modeling “nodes” (icons) are drawn from a palate and put on a “canvas.”  Then the nodes are connected together to form a “stream” to conduct a task required by the user.  This package is available in </a:t>
            </a:r>
            <a:r>
              <a:rPr lang="en-US" dirty="0" err="1" smtClean="0"/>
              <a:t>Apps.SMU</a:t>
            </a:r>
            <a:r>
              <a:rPr lang="en-US" dirty="0" smtClean="0"/>
              <a:t> or for download.  See the instructions provided in the </a:t>
            </a:r>
            <a:r>
              <a:rPr lang="en-US" dirty="0" err="1" smtClean="0"/>
              <a:t>pdf</a:t>
            </a:r>
            <a:r>
              <a:rPr lang="en-US" dirty="0" smtClean="0"/>
              <a:t> file “INSTRUCTIONS FOR USING SPSS AND SAS WITH AppSMU_edu.pdf” for using SPSS Modeler 15 on VCL (</a:t>
            </a:r>
            <a:r>
              <a:rPr lang="en-US" dirty="0" err="1" smtClean="0"/>
              <a:t>Apps.SMU</a:t>
            </a:r>
            <a:r>
              <a:rPr lang="en-US" dirty="0" smtClean="0"/>
              <a:t>).  If you want to download SPSS Modeler to your laptop or PC, you must have a valid SMU ID and follow the instructions in “Instructions for Downloading SPSS Modeler with Valid SMU ID.pdf”.</a:t>
            </a:r>
          </a:p>
          <a:p>
            <a:r>
              <a:rPr lang="en-US" b="1" dirty="0" smtClean="0"/>
              <a:t>SAS Enterprise Miner 7.1 Workstation </a:t>
            </a:r>
            <a:r>
              <a:rPr lang="en-US" dirty="0" smtClean="0"/>
              <a:t>– Currently not available on VCL but is available for download.  Ask at the SMU OIT help desk for the instructions for downloading it to your laptop or PC with valid SMU ID.</a:t>
            </a:r>
          </a:p>
          <a:p>
            <a:r>
              <a:rPr lang="en-US" dirty="0" smtClean="0"/>
              <a:t>All of the three above software packages have sample data sets. </a:t>
            </a:r>
          </a:p>
          <a:p>
            <a:r>
              <a:rPr lang="en-US" dirty="0" smtClean="0"/>
              <a:t>Also the </a:t>
            </a:r>
            <a:r>
              <a:rPr lang="en-US" b="1" dirty="0" smtClean="0"/>
              <a:t>“Open Source” software R </a:t>
            </a:r>
            <a:r>
              <a:rPr lang="en-US" dirty="0" smtClean="0"/>
              <a:t>is becoming increasingly popular as a data mining software tool.    </a:t>
            </a:r>
            <a:r>
              <a:rPr lang="en-US" b="1" dirty="0" smtClean="0"/>
              <a:t> </a:t>
            </a:r>
            <a:r>
              <a:rPr lang="en-US" dirty="0" smtClean="0"/>
              <a:t>   </a:t>
            </a:r>
            <a:endParaRPr lang="en-US" dirty="0"/>
          </a:p>
        </p:txBody>
      </p:sp>
    </p:spTree>
    <p:extLst>
      <p:ext uri="{BB962C8B-B14F-4D97-AF65-F5344CB8AC3E}">
        <p14:creationId xmlns:p14="http://schemas.microsoft.com/office/powerpoint/2010/main" val="598772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General Observations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Most Computer Scientists </a:t>
            </a:r>
            <a:r>
              <a:rPr lang="en-US" dirty="0" smtClean="0"/>
              <a:t>and Engineers are </a:t>
            </a:r>
            <a:r>
              <a:rPr lang="en-US" dirty="0"/>
              <a:t>not trained in Statistics</a:t>
            </a:r>
          </a:p>
          <a:p>
            <a:pPr lvl="0"/>
            <a:r>
              <a:rPr lang="en-US" dirty="0"/>
              <a:t>Most Statisticians and Econometricians are not trained in Data Warehousing Techniques</a:t>
            </a:r>
          </a:p>
          <a:p>
            <a:pPr lvl="0"/>
            <a:r>
              <a:rPr lang="en-US" dirty="0"/>
              <a:t>Most Offices of Information Technology are not using statistical methods to be forward-looking or proactive with respect to their customers and business operations</a:t>
            </a:r>
          </a:p>
          <a:p>
            <a:pPr lvl="0"/>
            <a:r>
              <a:rPr lang="en-US" dirty="0"/>
              <a:t>Properly Reporting Predictive Analytics Results to a Lay Audience is crucial in getting buy-in and utilization of analytics results in company </a:t>
            </a:r>
            <a:r>
              <a:rPr lang="en-US" dirty="0" smtClean="0"/>
              <a:t>operations</a:t>
            </a:r>
          </a:p>
          <a:p>
            <a:pPr lvl="0"/>
            <a:r>
              <a:rPr lang="en-US" dirty="0" smtClean="0"/>
              <a:t>Many Technical People are not well schooled in presentation skills</a:t>
            </a:r>
            <a:endParaRPr lang="en-US" dirty="0"/>
          </a:p>
          <a:p>
            <a:pPr marL="0" indent="0">
              <a:buNone/>
            </a:pPr>
            <a:endParaRPr lang="en-US" dirty="0"/>
          </a:p>
        </p:txBody>
      </p:sp>
    </p:spTree>
    <p:extLst>
      <p:ext uri="{BB962C8B-B14F-4D97-AF65-F5344CB8AC3E}">
        <p14:creationId xmlns:p14="http://schemas.microsoft.com/office/powerpoint/2010/main" val="405255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Successful Implementation of Predictive Analytics into company operations requires a combination of three </a:t>
            </a:r>
            <a:r>
              <a:rPr lang="en-US" sz="2800" dirty="0" smtClean="0"/>
              <a:t>Basic Core Competencies</a:t>
            </a:r>
            <a:endParaRPr lang="en-US" sz="2800" dirty="0"/>
          </a:p>
        </p:txBody>
      </p:sp>
      <p:graphicFrame>
        <p:nvGraphicFramePr>
          <p:cNvPr id="4" name="Content Placeholder 3"/>
          <p:cNvGraphicFramePr>
            <a:graphicFrameLocks noGrp="1"/>
          </p:cNvGraphicFramePr>
          <p:nvPr>
            <p:ph idx="1"/>
            <p:extLst/>
          </p:nvPr>
        </p:nvGraphicFramePr>
        <p:xfrm>
          <a:off x="533400" y="2103583"/>
          <a:ext cx="8229600" cy="35352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7765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t>To Operate Core Competencies</a:t>
            </a:r>
            <a:endParaRPr lang="en-US" sz="5400" dirty="0"/>
          </a:p>
        </p:txBody>
      </p:sp>
      <p:sp>
        <p:nvSpPr>
          <p:cNvPr id="3" name="Content Placeholder 2"/>
          <p:cNvSpPr>
            <a:spLocks noGrp="1"/>
          </p:cNvSpPr>
          <p:nvPr>
            <p:ph idx="1"/>
          </p:nvPr>
        </p:nvSpPr>
        <p:spPr>
          <a:xfrm>
            <a:off x="457200" y="2743200"/>
            <a:ext cx="8229600" cy="3382963"/>
          </a:xfrm>
        </p:spPr>
        <p:txBody>
          <a:bodyPr/>
          <a:lstStyle/>
          <a:p>
            <a:r>
              <a:rPr lang="en-US" b="1" dirty="0" smtClean="0"/>
              <a:t>Data Warehousing</a:t>
            </a:r>
            <a:r>
              <a:rPr lang="en-US" dirty="0" smtClean="0"/>
              <a:t>: D-base, Oracle, etc.</a:t>
            </a:r>
          </a:p>
          <a:p>
            <a:r>
              <a:rPr lang="en-US" b="1" dirty="0" smtClean="0"/>
              <a:t>Predictive Analytics</a:t>
            </a:r>
            <a:r>
              <a:rPr lang="en-US" dirty="0" smtClean="0"/>
              <a:t>: SPSS Modeler and Other Statistical Packages</a:t>
            </a:r>
          </a:p>
          <a:p>
            <a:r>
              <a:rPr lang="en-US" b="1" dirty="0" smtClean="0"/>
              <a:t>Reporting</a:t>
            </a:r>
            <a:r>
              <a:rPr lang="en-US" dirty="0" smtClean="0"/>
              <a:t> – </a:t>
            </a:r>
            <a:r>
              <a:rPr lang="en-US" dirty="0" err="1" smtClean="0"/>
              <a:t>Cognos</a:t>
            </a:r>
            <a:r>
              <a:rPr lang="en-US" dirty="0" smtClean="0"/>
              <a:t> for Dashboards and Microsoft PowerPoint</a:t>
            </a:r>
            <a:endParaRPr lang="en-US" dirty="0"/>
          </a:p>
        </p:txBody>
      </p:sp>
    </p:spTree>
    <p:extLst>
      <p:ext uri="{BB962C8B-B14F-4D97-AF65-F5344CB8AC3E}">
        <p14:creationId xmlns:p14="http://schemas.microsoft.com/office/powerpoint/2010/main" val="3313407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Prerequisite Skills for a Skilled Analytics Person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251564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8242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Specifics on Skills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Multiple Linear Regression (OLS, WLS, Time Series Regressions)</a:t>
            </a:r>
          </a:p>
          <a:p>
            <a:pPr lvl="0"/>
            <a:r>
              <a:rPr lang="en-US" dirty="0"/>
              <a:t>Generalized Linear Modeling (</a:t>
            </a:r>
            <a:r>
              <a:rPr lang="en-US" dirty="0" err="1"/>
              <a:t>Probit</a:t>
            </a:r>
            <a:r>
              <a:rPr lang="en-US" dirty="0"/>
              <a:t>, </a:t>
            </a:r>
            <a:r>
              <a:rPr lang="en-US" dirty="0" err="1"/>
              <a:t>Logit</a:t>
            </a:r>
            <a:r>
              <a:rPr lang="en-US" dirty="0"/>
              <a:t>, Multinomial </a:t>
            </a:r>
            <a:r>
              <a:rPr lang="en-US" dirty="0" err="1"/>
              <a:t>Logit</a:t>
            </a:r>
            <a:r>
              <a:rPr lang="en-US" dirty="0"/>
              <a:t>/</a:t>
            </a:r>
            <a:r>
              <a:rPr lang="en-US" dirty="0" err="1"/>
              <a:t>Probit</a:t>
            </a:r>
            <a:r>
              <a:rPr lang="en-US" dirty="0"/>
              <a:t>, Count, Cox Proportional Hazard models)</a:t>
            </a:r>
          </a:p>
          <a:p>
            <a:pPr lvl="0"/>
            <a:r>
              <a:rPr lang="en-US" dirty="0"/>
              <a:t>Time Series Modeling Expertise (Seasonal Adjustment, Box-Jenkins, Exponential Smoothing, Vector </a:t>
            </a:r>
            <a:r>
              <a:rPr lang="en-US" dirty="0" err="1"/>
              <a:t>Autoregressions</a:t>
            </a:r>
            <a:r>
              <a:rPr lang="en-US" dirty="0"/>
              <a:t>)</a:t>
            </a:r>
          </a:p>
          <a:p>
            <a:pPr lvl="0"/>
            <a:r>
              <a:rPr lang="en-US" dirty="0"/>
              <a:t>Applied Multivariate Statistical Analysis (Clustering, Principal Components, Discriminant Analysis)</a:t>
            </a:r>
          </a:p>
          <a:p>
            <a:pPr lvl="0"/>
            <a:r>
              <a:rPr lang="en-US" dirty="0"/>
              <a:t>Training in Machine Learning Tools (CART, CHAID, SVM, ANN, K-Nearest-Neighbors, Association Rules)  </a:t>
            </a:r>
          </a:p>
          <a:p>
            <a:pPr lvl="0"/>
            <a:r>
              <a:rPr lang="en-US" dirty="0"/>
              <a:t>Computer Usage and Programming Skills (SPSS Modeler, SAS Enterprise Miner, </a:t>
            </a:r>
            <a:r>
              <a:rPr lang="en-US" dirty="0" err="1"/>
              <a:t>Matlab</a:t>
            </a:r>
            <a:r>
              <a:rPr lang="en-US" dirty="0"/>
              <a:t>, </a:t>
            </a:r>
            <a:r>
              <a:rPr lang="en-US" dirty="0" err="1"/>
              <a:t>Mathematica</a:t>
            </a:r>
            <a:r>
              <a:rPr lang="en-US" dirty="0"/>
              <a:t>, R, STATA, EVIEWS)</a:t>
            </a:r>
          </a:p>
          <a:p>
            <a:endParaRPr lang="en-US" dirty="0"/>
          </a:p>
        </p:txBody>
      </p:sp>
    </p:spTree>
    <p:extLst>
      <p:ext uri="{BB962C8B-B14F-4D97-AF65-F5344CB8AC3E}">
        <p14:creationId xmlns:p14="http://schemas.microsoft.com/office/powerpoint/2010/main" val="2727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TotalTime>
  <Words>1005</Words>
  <Application>Microsoft Office PowerPoint</Application>
  <PresentationFormat>On-screen Show (4:3)</PresentationFormat>
  <Paragraphs>100</Paragraphs>
  <Slides>16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Eco 6380  Predictive Analytics For Economists Spring 2016</vt:lpstr>
      <vt:lpstr>Presentation 2  The Data Mining Process and Four Software Packages  Chapter 2 in SPB </vt:lpstr>
      <vt:lpstr>The Data Mining Process</vt:lpstr>
      <vt:lpstr>A Look at Four Data Mining Software Packages</vt:lpstr>
      <vt:lpstr>Some General Observations</vt:lpstr>
      <vt:lpstr>Successful Implementation of Predictive Analytics into company operations requires a combination of three Basic Core Competencies</vt:lpstr>
      <vt:lpstr>To Operate Core Competencies</vt:lpstr>
      <vt:lpstr>Prerequisite Skills for a Skilled Analytics Person</vt:lpstr>
      <vt:lpstr>Some Specifics on Skills</vt:lpstr>
      <vt:lpstr>Core Tasks of Predictive Analytics </vt:lpstr>
      <vt:lpstr>A Bond Rating Problem</vt:lpstr>
      <vt:lpstr>Input Variables Measured 12 Months Prior</vt:lpstr>
      <vt:lpstr>A Typical SPSS Modeler Stream</vt:lpstr>
      <vt:lpstr>An Artificial Neural Network</vt:lpstr>
      <vt:lpstr>A CHAID Tree</vt:lpstr>
      <vt:lpstr>Now Review the Operation of XLMINER Software</vt:lpstr>
    </vt:vector>
  </TitlesOfParts>
  <Company>Southern Methodist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5385 Data Mining Techniques for Economists Summer I, 2013</dc:title>
  <dc:creator>Fomby, Tom</dc:creator>
  <cp:lastModifiedBy>Fomby, Tom</cp:lastModifiedBy>
  <cp:revision>35</cp:revision>
  <dcterms:created xsi:type="dcterms:W3CDTF">2013-06-04T17:32:15Z</dcterms:created>
  <dcterms:modified xsi:type="dcterms:W3CDTF">2016-01-21T21:46:07Z</dcterms:modified>
</cp:coreProperties>
</file>